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6"/>
  </p:notesMasterIdLst>
  <p:sldIdLst>
    <p:sldId id="256" r:id="rId5"/>
    <p:sldId id="257" r:id="rId6"/>
    <p:sldId id="444" r:id="rId7"/>
    <p:sldId id="279" r:id="rId8"/>
    <p:sldId id="443" r:id="rId9"/>
    <p:sldId id="280" r:id="rId10"/>
    <p:sldId id="289" r:id="rId11"/>
    <p:sldId id="281" r:id="rId12"/>
    <p:sldId id="282" r:id="rId13"/>
    <p:sldId id="283" r:id="rId14"/>
    <p:sldId id="284" r:id="rId15"/>
    <p:sldId id="290" r:id="rId16"/>
    <p:sldId id="286" r:id="rId17"/>
    <p:sldId id="285" r:id="rId18"/>
    <p:sldId id="288" r:id="rId19"/>
    <p:sldId id="291" r:id="rId20"/>
    <p:sldId id="293" r:id="rId21"/>
    <p:sldId id="294" r:id="rId22"/>
    <p:sldId id="295" r:id="rId23"/>
    <p:sldId id="296" r:id="rId24"/>
    <p:sldId id="297" r:id="rId25"/>
    <p:sldId id="299" r:id="rId26"/>
    <p:sldId id="300" r:id="rId27"/>
    <p:sldId id="301" r:id="rId28"/>
    <p:sldId id="302" r:id="rId29"/>
    <p:sldId id="304" r:id="rId30"/>
    <p:sldId id="305" r:id="rId31"/>
    <p:sldId id="306" r:id="rId32"/>
    <p:sldId id="307" r:id="rId33"/>
    <p:sldId id="277" r:id="rId34"/>
    <p:sldId id="278" r:id="rId35"/>
  </p:sldIdLst>
  <p:sldSz cx="9144000" cy="5143500" type="screen16x9"/>
  <p:notesSz cx="6858000" cy="9144000"/>
  <p:embeddedFontLst>
    <p:embeddedFont>
      <p:font typeface="Arial Black" panose="020B0604020202020204" pitchFamily="34" charset="0"/>
      <p:bold r:id="rId37"/>
    </p:embeddedFont>
    <p:embeddedFont>
      <p:font typeface="Book Antiqua" panose="02040602050305030304" pitchFamily="18" charset="0"/>
      <p:regular r:id="rId38"/>
      <p:bold r:id="rId39"/>
      <p:italic r:id="rId40"/>
      <p:boldItalic r:id="rId41"/>
    </p:embeddedFont>
    <p:embeddedFont>
      <p:font typeface="Proxima Nova" panose="020F0502020204030204" pitchFamily="34" charset="0"/>
      <p:regular r:id="rId42"/>
      <p:bold r:id="rId43"/>
      <p:italic r:id="rId44"/>
      <p:boldItalic r:id="rId45"/>
    </p:embeddedFont>
    <p:embeddedFont>
      <p:font typeface="Proxima Nova Semibold"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1BCC5C12-7152-9849-8789-6EB6D360229E}">
          <p14:sldIdLst>
            <p14:sldId id="256"/>
            <p14:sldId id="257"/>
            <p14:sldId id="444"/>
            <p14:sldId id="279"/>
            <p14:sldId id="443"/>
            <p14:sldId id="280"/>
            <p14:sldId id="289"/>
            <p14:sldId id="281"/>
            <p14:sldId id="282"/>
            <p14:sldId id="283"/>
            <p14:sldId id="284"/>
            <p14:sldId id="290"/>
            <p14:sldId id="286"/>
            <p14:sldId id="285"/>
            <p14:sldId id="288"/>
          </p14:sldIdLst>
        </p14:section>
        <p14:section name="How to Use" id="{B195F9B6-D3D5-6549-9642-CDF41FFB0E98}">
          <p14:sldIdLst>
            <p14:sldId id="291"/>
            <p14:sldId id="293"/>
            <p14:sldId id="294"/>
            <p14:sldId id="295"/>
            <p14:sldId id="296"/>
            <p14:sldId id="297"/>
            <p14:sldId id="299"/>
          </p14:sldIdLst>
        </p14:section>
        <p14:section name="AI Agents" id="{B798DF73-4AFC-5C42-B076-FD4341299E86}">
          <p14:sldIdLst>
            <p14:sldId id="300"/>
            <p14:sldId id="301"/>
            <p14:sldId id="302"/>
            <p14:sldId id="304"/>
            <p14:sldId id="305"/>
            <p14:sldId id="306"/>
          </p14:sldIdLst>
        </p14:section>
        <p14:section name="Conclusion" id="{A237DAC4-6B66-D845-A6D5-C2381CB0EEAE}">
          <p14:sldIdLst>
            <p14:sldId id="307"/>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CF4"/>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589"/>
  </p:normalViewPr>
  <p:slideViewPr>
    <p:cSldViewPr snapToGrid="0">
      <p:cViewPr varScale="1">
        <p:scale>
          <a:sx n="130" d="100"/>
          <a:sy n="130" d="100"/>
        </p:scale>
        <p:origin x="2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0b2032d1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40b2032d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6a323b23b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6a323b23b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7139a94259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7139a94259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a829c497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a829c497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6F0EBA75-D24C-0444-FF00-A36F9EC9C33B}"/>
            </a:ext>
          </a:extLst>
        </p:cNvPr>
        <p:cNvGrpSpPr/>
        <p:nvPr/>
      </p:nvGrpSpPr>
      <p:grpSpPr>
        <a:xfrm>
          <a:off x="0" y="0"/>
          <a:ext cx="0" cy="0"/>
          <a:chOff x="0" y="0"/>
          <a:chExt cx="0" cy="0"/>
        </a:xfrm>
      </p:grpSpPr>
      <p:sp>
        <p:nvSpPr>
          <p:cNvPr id="238" name="Google Shape;238;g36a829c497e_0_41:notes">
            <a:extLst>
              <a:ext uri="{FF2B5EF4-FFF2-40B4-BE49-F238E27FC236}">
                <a16:creationId xmlns:a16="http://schemas.microsoft.com/office/drawing/2014/main" id="{7A9274F6-E6D7-4927-A7DF-EC5968E61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a829c497e_0_41:notes">
            <a:extLst>
              <a:ext uri="{FF2B5EF4-FFF2-40B4-BE49-F238E27FC236}">
                <a16:creationId xmlns:a16="http://schemas.microsoft.com/office/drawing/2014/main" id="{F41D2D30-FA8B-5734-35E4-31DC74D4E6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354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5192A3DA-B954-44DB-98A1-1A0ACCE082F6}"/>
            </a:ext>
          </a:extLst>
        </p:cNvPr>
        <p:cNvGrpSpPr/>
        <p:nvPr/>
      </p:nvGrpSpPr>
      <p:grpSpPr>
        <a:xfrm>
          <a:off x="0" y="0"/>
          <a:ext cx="0" cy="0"/>
          <a:chOff x="0" y="0"/>
          <a:chExt cx="0" cy="0"/>
        </a:xfrm>
      </p:grpSpPr>
      <p:sp>
        <p:nvSpPr>
          <p:cNvPr id="279" name="Google Shape;279;g37139a94259_2_105:notes">
            <a:extLst>
              <a:ext uri="{FF2B5EF4-FFF2-40B4-BE49-F238E27FC236}">
                <a16:creationId xmlns:a16="http://schemas.microsoft.com/office/drawing/2014/main" id="{5D63253C-C509-5195-6A2B-F10EBBEE9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7139a94259_2_105:notes">
            <a:extLst>
              <a:ext uri="{FF2B5EF4-FFF2-40B4-BE49-F238E27FC236}">
                <a16:creationId xmlns:a16="http://schemas.microsoft.com/office/drawing/2014/main" id="{616EB1C8-C15A-0ABF-D272-95FF04637F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50000"/>
                  </a:schemeClr>
                </a:solidFill>
                <a:latin typeface="Arial" panose="020B0604020202020204" pitchFamily="34" charset="0"/>
                <a:cs typeface="Arial" panose="020B0604020202020204" pitchFamily="34" charset="0"/>
              </a:rPr>
              <a:t>Amna has close to a decade of experience in strategizing, researching, and designing enhanced human interaction with modern technology. Her expertise include ideating creative solutions for complex problems, planning and conducting UX research, creation of UI design with accessibility in mind, and thinking through comprehensive UX business strategy. Much of her career has been spent between academic research, MITRE, and now at Accenture. Amna holds a graduate degree in Human Factors and Applied Cognition as well as an undergraduate degree in Neuroscience. Her interests include social impacts of technology, modernization of learning via best UX practices, and creating UI design accessible to folks from all walks of life.</a:t>
            </a:r>
          </a:p>
        </p:txBody>
      </p:sp>
    </p:spTree>
    <p:extLst>
      <p:ext uri="{BB962C8B-B14F-4D97-AF65-F5344CB8AC3E}">
        <p14:creationId xmlns:p14="http://schemas.microsoft.com/office/powerpoint/2010/main" val="408042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0000"/>
              </a:lnSpc>
              <a:spcAft>
                <a:spcPts val="2400"/>
              </a:spcAft>
            </a:pPr>
            <a:r>
              <a:rPr lang="en-US" sz="1100" dirty="0"/>
              <a:t>To this end, the World Wide Web Consortium (W3C) publishes Web Content Accessibility Guidelines (WCAG, currently version 2.2), which provide requirements and associated success criteria for web designers, developers, and testers to evaluate the accessibility of their applications.</a:t>
            </a:r>
            <a:br>
              <a:rPr lang="en-US" sz="1100" dirty="0"/>
            </a:br>
            <a:endParaRPr lang="en-US" sz="1100" dirty="0"/>
          </a:p>
          <a:p>
            <a:pPr>
              <a:lnSpc>
                <a:spcPct val="110000"/>
              </a:lnSpc>
              <a:spcAft>
                <a:spcPts val="2400"/>
              </a:spcAft>
            </a:pPr>
            <a:r>
              <a:rPr lang="en-US" sz="1100" dirty="0"/>
              <a:t>WCAG specifically addresses “blindness and low vision, deafness and hearing loss, limited movement, speech disabilities, photosensitivity, and combinations of these, and some accommodation for learning disabilities and cognitive limitations.” </a:t>
            </a:r>
            <a:br>
              <a:rPr lang="en-US" sz="1100" dirty="0"/>
            </a:br>
            <a:endParaRPr lang="en-US" sz="1100" dirty="0"/>
          </a:p>
          <a:p>
            <a:pPr>
              <a:lnSpc>
                <a:spcPct val="110000"/>
              </a:lnSpc>
              <a:spcAft>
                <a:spcPts val="2400"/>
              </a:spcAft>
            </a:pPr>
            <a:r>
              <a:rPr lang="en-US" sz="1100" dirty="0"/>
              <a:t>WCAG’s guidelines are categorized within the principles of Perceivability, Operability, Understandability, or Robustness (represented by the mnemonic POUR)[See an overview of WCAG guidelines at https://www.w3.org/WAI/standards-guidelines/</a:t>
            </a:r>
            <a:r>
              <a:rPr lang="en-US" sz="1100" dirty="0" err="1"/>
              <a:t>wcag</a:t>
            </a:r>
            <a:r>
              <a:rPr lang="en-US" sz="1100" dirty="0"/>
              <a:t>/glance/.]. </a:t>
            </a:r>
            <a:r>
              <a:rPr lang="en-US" sz="1100" dirty="0" err="1"/>
              <a:t>Digital.gov</a:t>
            </a:r>
            <a:r>
              <a:rPr lang="en-US" sz="1100" dirty="0"/>
              <a:t> and </a:t>
            </a:r>
            <a:r>
              <a:rPr lang="en-US" sz="1100" dirty="0" err="1"/>
              <a:t>Webaim.org</a:t>
            </a:r>
            <a:r>
              <a:rPr lang="en-US" sz="1100" dirty="0"/>
              <a:t> also provide useful introduction and resources on accessibility.</a:t>
            </a:r>
          </a:p>
        </p:txBody>
      </p:sp>
    </p:spTree>
    <p:extLst>
      <p:ext uri="{BB962C8B-B14F-4D97-AF65-F5344CB8AC3E}">
        <p14:creationId xmlns:p14="http://schemas.microsoft.com/office/powerpoint/2010/main" val="36445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buNone/>
            </a:pPr>
            <a:r>
              <a:rPr lang="en-US" sz="1100" b="0" i="0" u="none" strike="noStrike" cap="none" dirty="0">
                <a:solidFill>
                  <a:srgbClr val="000000"/>
                </a:solidFill>
                <a:effectLst/>
                <a:latin typeface="Arial"/>
                <a:ea typeface="Arial"/>
                <a:cs typeface="Arial"/>
                <a:sym typeface="Arial"/>
              </a:rPr>
              <a:t>Google. (2025, October 15). Prompt “Provide a very simple line drawing of an AI agent in the style of a schematic illustration.” Gemini, 2.5 Flash. https://</a:t>
            </a:r>
            <a:r>
              <a:rPr lang="en-US" sz="1100" b="0" i="0" u="none" strike="noStrike" cap="none" dirty="0" err="1">
                <a:solidFill>
                  <a:srgbClr val="000000"/>
                </a:solidFill>
                <a:effectLst/>
                <a:latin typeface="Arial"/>
                <a:ea typeface="Arial"/>
                <a:cs typeface="Arial"/>
                <a:sym typeface="Arial"/>
              </a:rPr>
              <a:t>g.co</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gemini</a:t>
            </a:r>
            <a:r>
              <a:rPr lang="en-US" sz="1100" b="0" i="0" u="none" strike="noStrike" cap="none" dirty="0">
                <a:solidFill>
                  <a:srgbClr val="000000"/>
                </a:solidFill>
                <a:effectLst/>
                <a:latin typeface="Arial"/>
                <a:ea typeface="Arial"/>
                <a:cs typeface="Arial"/>
                <a:sym typeface="Arial"/>
              </a:rPr>
              <a:t>/share/ef7259dbc112</a:t>
            </a:r>
          </a:p>
          <a:p>
            <a:pPr marL="158750" indent="0" rtl="0" fontAlgn="base">
              <a:buNone/>
            </a:pPr>
            <a:endParaRPr lang="en-US" sz="1100" b="1" i="0" u="none" strike="noStrike" cap="none" dirty="0">
              <a:solidFill>
                <a:srgbClr val="000000"/>
              </a:solidFill>
              <a:effectLst/>
              <a:latin typeface="Arial"/>
              <a:ea typeface="Arial"/>
              <a:cs typeface="Arial"/>
              <a:sym typeface="Arial"/>
            </a:endParaRPr>
          </a:p>
          <a:p>
            <a:pPr marL="158750" indent="0" rtl="0" fontAlgn="base">
              <a:buNone/>
            </a:pPr>
            <a:r>
              <a:rPr lang="en-US" sz="1100" b="1" i="0" u="none" strike="noStrike" cap="none" dirty="0">
                <a:solidFill>
                  <a:srgbClr val="000000"/>
                </a:solidFill>
                <a:effectLst/>
                <a:latin typeface="Arial"/>
                <a:ea typeface="Arial"/>
                <a:cs typeface="Arial"/>
                <a:sym typeface="Arial"/>
              </a:rPr>
              <a:t>Definition of an AI agent</a:t>
            </a:r>
            <a:r>
              <a:rPr lang="en-US" sz="1100" b="0" i="0" u="none" strike="noStrike" cap="none" dirty="0">
                <a:solidFill>
                  <a:srgbClr val="000000"/>
                </a:solidFill>
                <a:effectLst/>
                <a:latin typeface="Arial"/>
                <a:ea typeface="Arial"/>
                <a:cs typeface="Arial"/>
                <a:sym typeface="Arial"/>
              </a:rPr>
              <a:t>: an autonomous system that performs tasks or makes decisions on behalf of users, such as browsing the web or controlling a computer, without needing constant human input, distinguishing it from chatbots that require prompts to act. [Source: https://</a:t>
            </a:r>
            <a:r>
              <a:rPr lang="en-US" sz="1100" b="0" i="0" u="none" strike="noStrike" cap="none" dirty="0" err="1">
                <a:solidFill>
                  <a:srgbClr val="000000"/>
                </a:solidFill>
                <a:effectLst/>
                <a:latin typeface="Arial"/>
                <a:ea typeface="Arial"/>
                <a:cs typeface="Arial"/>
                <a:sym typeface="Arial"/>
              </a:rPr>
              <a:t>www.uxtigers.com</a:t>
            </a:r>
            <a:r>
              <a:rPr lang="en-US" sz="1100" b="0" i="0" u="none" strike="noStrike" cap="none" dirty="0">
                <a:solidFill>
                  <a:srgbClr val="000000"/>
                </a:solidFill>
                <a:effectLst/>
                <a:latin typeface="Arial"/>
                <a:ea typeface="Arial"/>
                <a:cs typeface="Arial"/>
                <a:sym typeface="Arial"/>
              </a:rPr>
              <a:t>/post/ai-agents]</a:t>
            </a:r>
          </a:p>
        </p:txBody>
      </p:sp>
    </p:spTree>
    <p:extLst>
      <p:ext uri="{BB962C8B-B14F-4D97-AF65-F5344CB8AC3E}">
        <p14:creationId xmlns:p14="http://schemas.microsoft.com/office/powerpoint/2010/main" val="267449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Google. (2025, October 15). Prompt “draw an AI agent as a fantasy southeast </a:t>
            </a:r>
            <a:r>
              <a:rPr lang="en-US" sz="1100" b="0" i="0" u="none" strike="noStrike" cap="none" dirty="0" err="1">
                <a:solidFill>
                  <a:srgbClr val="000000"/>
                </a:solidFill>
                <a:effectLst/>
                <a:latin typeface="Arial"/>
                <a:ea typeface="Arial"/>
                <a:cs typeface="Arial"/>
                <a:sym typeface="Arial"/>
              </a:rPr>
              <a:t>asian</a:t>
            </a:r>
            <a:r>
              <a:rPr lang="en-US" sz="1100" b="0" i="0" u="none" strike="noStrike" cap="none" dirty="0">
                <a:solidFill>
                  <a:srgbClr val="000000"/>
                </a:solidFill>
                <a:effectLst/>
                <a:latin typeface="Arial"/>
                <a:ea typeface="Arial"/>
                <a:cs typeface="Arial"/>
                <a:sym typeface="Arial"/>
              </a:rPr>
              <a:t> fairy that lives inside a computer in the style of Audrey Kawasaki. The fairy should look like a native Polynesian person, and should be gender-neutral and a little over-weight.” Gemini, 2.5 Flash. https://</a:t>
            </a:r>
            <a:r>
              <a:rPr lang="en-US" sz="1100" b="0" i="0" u="none" strike="noStrike" cap="none" dirty="0" err="1">
                <a:solidFill>
                  <a:srgbClr val="000000"/>
                </a:solidFill>
                <a:effectLst/>
                <a:latin typeface="Arial"/>
                <a:ea typeface="Arial"/>
                <a:cs typeface="Arial"/>
                <a:sym typeface="Arial"/>
              </a:rPr>
              <a:t>g.co</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gemini</a:t>
            </a:r>
            <a:r>
              <a:rPr lang="en-US" sz="1100" b="0" i="0" u="none" strike="noStrike" cap="none" dirty="0">
                <a:solidFill>
                  <a:srgbClr val="000000"/>
                </a:solidFill>
                <a:effectLst/>
                <a:latin typeface="Arial"/>
                <a:ea typeface="Arial"/>
                <a:cs typeface="Arial"/>
                <a:sym typeface="Arial"/>
              </a:rPr>
              <a:t>/share/1d8f89869ed6 Note: I added that the fairy should be a little over-weight and gender-neutral because anything else came back too sexualized. Even this is a little bit so.</a:t>
            </a:r>
          </a:p>
          <a:p>
            <a:pPr marL="158750" indent="0">
              <a:buNone/>
            </a:pPr>
            <a:endParaRPr lang="en-US" dirty="0"/>
          </a:p>
        </p:txBody>
      </p:sp>
    </p:spTree>
    <p:extLst>
      <p:ext uri="{BB962C8B-B14F-4D97-AF65-F5344CB8AC3E}">
        <p14:creationId xmlns:p14="http://schemas.microsoft.com/office/powerpoint/2010/main" val="2848135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Google. (2025, October 15). Prompt “Give me a cartoon drawing showing an agentic AI as a robot or </a:t>
            </a:r>
            <a:r>
              <a:rPr lang="en-US" sz="1100" b="0" i="0" u="none" strike="noStrike" cap="none">
                <a:solidFill>
                  <a:srgbClr val="000000"/>
                </a:solidFill>
                <a:effectLst/>
                <a:latin typeface="Arial"/>
                <a:ea typeface="Arial"/>
                <a:cs typeface="Arial"/>
                <a:sym typeface="Arial"/>
              </a:rPr>
              <a:t>a fairy </a:t>
            </a:r>
            <a:r>
              <a:rPr lang="en-US" sz="1100" b="0" i="0" u="none" strike="noStrike" cap="none" dirty="0">
                <a:solidFill>
                  <a:srgbClr val="000000"/>
                </a:solidFill>
                <a:effectLst/>
                <a:latin typeface="Arial"/>
                <a:ea typeface="Arial"/>
                <a:cs typeface="Arial"/>
                <a:sym typeface="Arial"/>
              </a:rPr>
              <a:t>completing a task </a:t>
            </a:r>
            <a:r>
              <a:rPr lang="en-US" sz="1100" b="0" i="0" u="none" strike="noStrike" cap="none">
                <a:solidFill>
                  <a:srgbClr val="000000"/>
                </a:solidFill>
                <a:effectLst/>
                <a:latin typeface="Arial"/>
                <a:ea typeface="Arial"/>
                <a:cs typeface="Arial"/>
                <a:sym typeface="Arial"/>
              </a:rPr>
              <a:t>for an </a:t>
            </a:r>
            <a:r>
              <a:rPr lang="en-US" sz="1100" b="0" i="0" u="none" strike="noStrike" cap="none" dirty="0">
                <a:solidFill>
                  <a:srgbClr val="000000"/>
                </a:solidFill>
                <a:effectLst/>
                <a:latin typeface="Arial"/>
                <a:ea typeface="Arial"/>
                <a:cs typeface="Arial"/>
                <a:sym typeface="Arial"/>
              </a:rPr>
              <a:t>ambiguous race and gender-neutral person that wants to organize a cat-themed birthday party in the style of </a:t>
            </a:r>
            <a:r>
              <a:rPr lang="en-US" sz="1100" b="0" i="0" u="none" strike="noStrike" cap="none" dirty="0" err="1">
                <a:solidFill>
                  <a:srgbClr val="000000"/>
                </a:solidFill>
                <a:effectLst/>
                <a:latin typeface="Arial"/>
                <a:ea typeface="Arial"/>
                <a:cs typeface="Arial"/>
                <a:sym typeface="Arial"/>
              </a:rPr>
              <a:t>basquiat</a:t>
            </a:r>
            <a:r>
              <a:rPr lang="en-US" sz="1100" b="0" i="0" u="none" strike="noStrike" cap="none" dirty="0">
                <a:solidFill>
                  <a:srgbClr val="000000"/>
                </a:solidFill>
                <a:effectLst/>
                <a:latin typeface="Arial"/>
                <a:ea typeface="Arial"/>
                <a:cs typeface="Arial"/>
                <a:sym typeface="Arial"/>
              </a:rPr>
              <a:t>.” Gemini, 2.5 Flash. https://</a:t>
            </a:r>
            <a:r>
              <a:rPr lang="en-US" sz="1100" b="0" i="0" u="none" strike="noStrike" cap="none" dirty="0" err="1">
                <a:solidFill>
                  <a:srgbClr val="000000"/>
                </a:solidFill>
                <a:effectLst/>
                <a:latin typeface="Arial"/>
                <a:ea typeface="Arial"/>
                <a:cs typeface="Arial"/>
                <a:sym typeface="Arial"/>
              </a:rPr>
              <a:t>g.co</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gemini</a:t>
            </a:r>
            <a:r>
              <a:rPr lang="en-US" sz="1100" b="0" i="0" u="none" strike="noStrike" cap="none" dirty="0">
                <a:solidFill>
                  <a:srgbClr val="000000"/>
                </a:solidFill>
                <a:effectLst/>
                <a:latin typeface="Arial"/>
                <a:ea typeface="Arial"/>
                <a:cs typeface="Arial"/>
                <a:sym typeface="Arial"/>
              </a:rPr>
              <a:t>/share/1866cff48333</a:t>
            </a:r>
            <a:endParaRPr lang="en-US" dirty="0"/>
          </a:p>
        </p:txBody>
      </p:sp>
    </p:spTree>
    <p:extLst>
      <p:ext uri="{BB962C8B-B14F-4D97-AF65-F5344CB8AC3E}">
        <p14:creationId xmlns:p14="http://schemas.microsoft.com/office/powerpoint/2010/main" val="129057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Sources</a:t>
            </a:r>
          </a:p>
          <a:p>
            <a:pPr marL="457200" indent="-298450"/>
            <a:r>
              <a:rPr lang="en-US" dirty="0"/>
              <a:t>From Jakob Nielsen, https://</a:t>
            </a:r>
            <a:r>
              <a:rPr lang="en-US" dirty="0" err="1"/>
              <a:t>www.uxtigers.com</a:t>
            </a:r>
            <a:r>
              <a:rPr lang="en-US" dirty="0"/>
              <a:t>/post/ai-agents</a:t>
            </a:r>
            <a:br>
              <a:rPr lang="en-US" dirty="0"/>
            </a:br>
            <a:endParaRPr lang="en-US" dirty="0"/>
          </a:p>
          <a:p>
            <a:pPr marL="457200" indent="-298450"/>
            <a:r>
              <a:rPr lang="en-US" dirty="0"/>
              <a:t>From </a:t>
            </a:r>
            <a:r>
              <a:rPr lang="en-US" dirty="0" err="1"/>
              <a:t>Léonié</a:t>
            </a:r>
            <a:r>
              <a:rPr lang="en-US" dirty="0"/>
              <a:t> Watson, https://</a:t>
            </a:r>
            <a:r>
              <a:rPr lang="en-US" dirty="0" err="1"/>
              <a:t>www.linkedin.com</a:t>
            </a:r>
            <a:r>
              <a:rPr lang="en-US" dirty="0"/>
              <a:t>/pulse/accessibility-agentic-web-l%25C3%25A9onie-watson-mxuke/</a:t>
            </a:r>
          </a:p>
        </p:txBody>
      </p:sp>
    </p:spTree>
    <p:extLst>
      <p:ext uri="{BB962C8B-B14F-4D97-AF65-F5344CB8AC3E}">
        <p14:creationId xmlns:p14="http://schemas.microsoft.com/office/powerpoint/2010/main" val="4062734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Black" type="title">
  <p:cSld name="TITLE">
    <p:bg>
      <p:bgPr>
        <a:solidFill>
          <a:schemeClr val="dk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571525" y="519150"/>
            <a:ext cx="8406300" cy="2052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2200"/>
              <a:buNone/>
              <a:defRPr sz="2200" b="0" i="0">
                <a:solidFill>
                  <a:schemeClr val="lt1"/>
                </a:solidFill>
                <a:latin typeface="+mn-lt"/>
                <a:cs typeface="Arial" panose="020B0604020202020204" pitchFamily="34" charset="0"/>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dirty="0"/>
          </a:p>
        </p:txBody>
      </p:sp>
      <p:sp>
        <p:nvSpPr>
          <p:cNvPr id="13" name="Google Shape;13;p2"/>
          <p:cNvSpPr txBox="1">
            <a:spLocks noGrp="1"/>
          </p:cNvSpPr>
          <p:nvPr>
            <p:ph type="subTitle" idx="1"/>
          </p:nvPr>
        </p:nvSpPr>
        <p:spPr>
          <a:xfrm>
            <a:off x="571525" y="2634800"/>
            <a:ext cx="82608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1600"/>
              <a:buNone/>
              <a:defRPr sz="1600" b="0" i="0">
                <a:solidFill>
                  <a:schemeClr val="lt1"/>
                </a:solidFill>
                <a:latin typeface="+mn-lt"/>
                <a:cs typeface="Arial" panose="020B0604020202020204" pitchFamily="34" charset="0"/>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dirty="0"/>
          </a:p>
        </p:txBody>
      </p:sp>
      <p:sp>
        <p:nvSpPr>
          <p:cNvPr id="14" name="Google Shape;14;p2"/>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15" name="Google Shape;15;p2"/>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16" name="Google Shape;16;p2"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17" name="Google Shape;17;p2"/>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8" name="Google Shape;18;p2"/>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19" name="Google Shape;19;p2" title="Unbound_GHC.png"/>
          <p:cNvPicPr preferRelativeResize="0"/>
          <p:nvPr/>
        </p:nvPicPr>
        <p:blipFill rotWithShape="1">
          <a:blip r:embed="rId3">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Bulleted Outline White">
  <p:cSld name="CUSTOM_2_1_1_1">
    <p:bg>
      <p:bgPr>
        <a:solidFill>
          <a:schemeClr val="lt1"/>
        </a:solidFill>
        <a:effectLst/>
      </p:bgPr>
    </p:bg>
    <p:spTree>
      <p:nvGrpSpPr>
        <p:cNvPr id="1" name="Shape 152"/>
        <p:cNvGrpSpPr/>
        <p:nvPr/>
      </p:nvGrpSpPr>
      <p:grpSpPr>
        <a:xfrm>
          <a:off x="0" y="0"/>
          <a:ext cx="0" cy="0"/>
          <a:chOff x="0" y="0"/>
          <a:chExt cx="0" cy="0"/>
        </a:xfrm>
      </p:grpSpPr>
      <p:sp>
        <p:nvSpPr>
          <p:cNvPr id="153" name="Google Shape;153;p17"/>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154" name="Google Shape;154;p17"/>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800"/>
              <a:buNone/>
              <a:defRPr sz="8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55" name="Google Shape;155;p17"/>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156" name="Google Shape;156;p17"/>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sp>
        <p:nvSpPr>
          <p:cNvPr id="157" name="Google Shape;157;p17"/>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pic>
        <p:nvPicPr>
          <p:cNvPr id="158" name="Google Shape;158;p17" title="GHC_PPTPPT Slide 5.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44000" cy="63501"/>
          </a:xfrm>
          <a:prstGeom prst="rect">
            <a:avLst/>
          </a:prstGeom>
          <a:noFill/>
          <a:ln>
            <a:noFill/>
          </a:ln>
        </p:spPr>
      </p:pic>
      <p:sp>
        <p:nvSpPr>
          <p:cNvPr id="159" name="Google Shape;159;p17"/>
          <p:cNvSpPr txBox="1">
            <a:spLocks noGrp="1"/>
          </p:cNvSpPr>
          <p:nvPr>
            <p:ph type="body" idx="4"/>
          </p:nvPr>
        </p:nvSpPr>
        <p:spPr>
          <a:xfrm>
            <a:off x="571525" y="1371600"/>
            <a:ext cx="3979800" cy="27939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b="0" i="0">
                <a:latin typeface="Arial" panose="020B0604020202020204" pitchFamily="34" charset="0"/>
                <a:cs typeface="Arial" panose="020B0604020202020204" pitchFamily="34" charset="0"/>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dirty="0"/>
          </a:p>
        </p:txBody>
      </p:sp>
      <p:sp>
        <p:nvSpPr>
          <p:cNvPr id="160" name="Google Shape;160;p17"/>
          <p:cNvSpPr txBox="1">
            <a:spLocks noGrp="1"/>
          </p:cNvSpPr>
          <p:nvPr>
            <p:ph type="body" idx="5"/>
          </p:nvPr>
        </p:nvSpPr>
        <p:spPr>
          <a:xfrm>
            <a:off x="4592775" y="1371600"/>
            <a:ext cx="3979800" cy="27939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b="0" i="0">
                <a:latin typeface="Arial" panose="020B0604020202020204" pitchFamily="34" charset="0"/>
                <a:cs typeface="Arial" panose="020B0604020202020204" pitchFamily="34" charset="0"/>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dirty="0"/>
          </a:p>
        </p:txBody>
      </p:sp>
      <p:pic>
        <p:nvPicPr>
          <p:cNvPr id="161" name="Google Shape;161;p17" title="Unbound_GHC_Black.png"/>
          <p:cNvPicPr preferRelativeResize="0"/>
          <p:nvPr/>
        </p:nvPicPr>
        <p:blipFill rotWithShape="1">
          <a:blip r:embed="rId3">
            <a:alphaModFix/>
            <a:extLst>
              <a:ext uri="{28A0092B-C50C-407E-A947-70E740481C1C}">
                <a14:useLocalDpi xmlns:a14="http://schemas.microsoft.com/office/drawing/2010/main"/>
              </a:ext>
            </a:extLst>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uble Image / White Bkgd">
  <p:cSld name="CUSTOM_3">
    <p:spTree>
      <p:nvGrpSpPr>
        <p:cNvPr id="1" name="Shape 162"/>
        <p:cNvGrpSpPr/>
        <p:nvPr/>
      </p:nvGrpSpPr>
      <p:grpSpPr>
        <a:xfrm>
          <a:off x="0" y="0"/>
          <a:ext cx="0" cy="0"/>
          <a:chOff x="0" y="0"/>
          <a:chExt cx="0" cy="0"/>
        </a:xfrm>
      </p:grpSpPr>
      <p:sp>
        <p:nvSpPr>
          <p:cNvPr id="163" name="Google Shape;163;p18"/>
          <p:cNvSpPr>
            <a:spLocks noGrp="1"/>
          </p:cNvSpPr>
          <p:nvPr>
            <p:ph type="pic" idx="2"/>
          </p:nvPr>
        </p:nvSpPr>
        <p:spPr>
          <a:xfrm>
            <a:off x="5320150" y="0"/>
            <a:ext cx="3823800" cy="2571900"/>
          </a:xfrm>
          <a:prstGeom prst="rect">
            <a:avLst/>
          </a:prstGeom>
          <a:noFill/>
          <a:ln>
            <a:noFill/>
          </a:ln>
        </p:spPr>
      </p:sp>
      <p:sp>
        <p:nvSpPr>
          <p:cNvPr id="164" name="Google Shape;164;p1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18"/>
          <p:cNvSpPr>
            <a:spLocks noGrp="1"/>
          </p:cNvSpPr>
          <p:nvPr>
            <p:ph type="pic" idx="3"/>
          </p:nvPr>
        </p:nvSpPr>
        <p:spPr>
          <a:xfrm>
            <a:off x="5320150" y="2571900"/>
            <a:ext cx="3823800" cy="2571900"/>
          </a:xfrm>
          <a:prstGeom prst="rect">
            <a:avLst/>
          </a:prstGeom>
          <a:noFill/>
          <a:ln>
            <a:noFill/>
          </a:ln>
        </p:spPr>
      </p:sp>
      <p:sp>
        <p:nvSpPr>
          <p:cNvPr id="166" name="Google Shape;166;p18"/>
          <p:cNvSpPr txBox="1">
            <a:spLocks noGrp="1"/>
          </p:cNvSpPr>
          <p:nvPr>
            <p:ph type="subTitle" idx="1"/>
          </p:nvPr>
        </p:nvSpPr>
        <p:spPr>
          <a:xfrm>
            <a:off x="571525" y="914400"/>
            <a:ext cx="4021200" cy="3402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800"/>
              <a:buNone/>
              <a:defRPr sz="8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67" name="Google Shape;167;p18"/>
          <p:cNvSpPr txBox="1">
            <a:spLocks noGrp="1"/>
          </p:cNvSpPr>
          <p:nvPr>
            <p:ph type="subTitle" idx="4"/>
          </p:nvPr>
        </p:nvSpPr>
        <p:spPr>
          <a:xfrm>
            <a:off x="571525" y="1371600"/>
            <a:ext cx="4021200" cy="31425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pic>
        <p:nvPicPr>
          <p:cNvPr id="168" name="Google Shape;168;p18" title="GHC_PPTPPT Slide 5.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44000" cy="6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ngle Image / Text / Grey">
  <p:cSld name="CUSTOM_3_1">
    <p:bg>
      <p:bgPr>
        <a:blipFill dpi="0" rotWithShape="1">
          <a:blip r:embed="rId2">
            <a:lum/>
          </a:blip>
          <a:srcRect/>
          <a:stretch>
            <a:fillRect/>
          </a:stretch>
        </a:blipFill>
        <a:effectLst/>
      </p:bgPr>
    </p:bg>
    <p:spTree>
      <p:nvGrpSpPr>
        <p:cNvPr id="1" name="Shape 169"/>
        <p:cNvGrpSpPr/>
        <p:nvPr/>
      </p:nvGrpSpPr>
      <p:grpSpPr>
        <a:xfrm>
          <a:off x="0" y="0"/>
          <a:ext cx="0" cy="0"/>
          <a:chOff x="0" y="0"/>
          <a:chExt cx="0" cy="0"/>
        </a:xfrm>
      </p:grpSpPr>
      <p:sp>
        <p:nvSpPr>
          <p:cNvPr id="173" name="Google Shape;173;p19"/>
          <p:cNvSpPr txBox="1">
            <a:spLocks noGrp="1"/>
          </p:cNvSpPr>
          <p:nvPr>
            <p:ph type="subTitle" idx="1"/>
          </p:nvPr>
        </p:nvSpPr>
        <p:spPr>
          <a:xfrm>
            <a:off x="571525" y="294968"/>
            <a:ext cx="8395494" cy="340200"/>
          </a:xfrm>
          <a:prstGeom prst="rect">
            <a:avLst/>
          </a:prstGeom>
        </p:spPr>
        <p:txBody>
          <a:bodyPr spcFirstLastPara="1" wrap="square" lIns="0" tIns="0" rIns="0" bIns="0" anchor="b" anchorCtr="0">
            <a:noAutofit/>
          </a:bodyPr>
          <a:lstStyle>
            <a:lvl1pPr marL="0" lvl="0" indent="0">
              <a:lnSpc>
                <a:spcPct val="100000"/>
              </a:lnSpc>
              <a:spcBef>
                <a:spcPts val="0"/>
              </a:spcBef>
              <a:spcAft>
                <a:spcPts val="0"/>
              </a:spcAft>
              <a:buClr>
                <a:schemeClr val="dk2"/>
              </a:buClr>
              <a:buSzPts val="800"/>
              <a:buNone/>
              <a:defRPr sz="2000" b="1" i="0">
                <a:solidFill>
                  <a:schemeClr val="accent5"/>
                </a:solidFill>
                <a:latin typeface="Arial Black" panose="020B0604020202020204" pitchFamily="34" charset="0"/>
                <a:cs typeface="Arial Black"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4" name="Google Shape;174;p19"/>
          <p:cNvSpPr txBox="1">
            <a:spLocks noGrp="1"/>
          </p:cNvSpPr>
          <p:nvPr>
            <p:ph type="subTitle" idx="3"/>
          </p:nvPr>
        </p:nvSpPr>
        <p:spPr>
          <a:xfrm>
            <a:off x="571525" y="752168"/>
            <a:ext cx="8385662" cy="1273277"/>
          </a:xfrm>
          <a:prstGeom prst="rect">
            <a:avLst/>
          </a:prstGeom>
        </p:spPr>
        <p:txBody>
          <a:bodyPr spcFirstLastPara="1" wrap="square" lIns="0" tIns="0" rIns="0" bIns="0" anchor="t" anchorCtr="0">
            <a:noAutofit/>
          </a:bodyPr>
          <a:lstStyle>
            <a:lvl1pPr marL="0" lvl="0" indent="0">
              <a:lnSpc>
                <a:spcPct val="110000"/>
              </a:lnSpc>
              <a:spcBef>
                <a:spcPts val="0"/>
              </a:spcBef>
              <a:spcAft>
                <a:spcPts val="600"/>
              </a:spcAft>
              <a:buClr>
                <a:schemeClr val="dk2"/>
              </a:buClr>
              <a:buSzPts val="1600"/>
              <a:buNone/>
              <a:defRPr sz="14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1" name="Google Shape;171;p19"/>
          <p:cNvSpPr>
            <a:spLocks noGrp="1"/>
          </p:cNvSpPr>
          <p:nvPr>
            <p:ph type="pic" idx="2"/>
          </p:nvPr>
        </p:nvSpPr>
        <p:spPr>
          <a:xfrm>
            <a:off x="560439" y="2153264"/>
            <a:ext cx="8377084" cy="2703871"/>
          </a:xfrm>
          <a:prstGeom prst="rect">
            <a:avLst/>
          </a:prstGeom>
          <a:noFill/>
          <a:ln>
            <a:noFill/>
          </a:ln>
        </p:spPr>
        <p:txBody>
          <a:bodyPr/>
          <a:lstStyle/>
          <a:p>
            <a:endParaRPr lang="en-US"/>
          </a:p>
        </p:txBody>
      </p:sp>
      <p:sp>
        <p:nvSpPr>
          <p:cNvPr id="172" name="Google Shape;172;p19"/>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 Image / Text / White">
  <p:cSld name="CUSTOM_3_1_2">
    <p:spTree>
      <p:nvGrpSpPr>
        <p:cNvPr id="1" name="Shape 175"/>
        <p:cNvGrpSpPr/>
        <p:nvPr/>
      </p:nvGrpSpPr>
      <p:grpSpPr>
        <a:xfrm>
          <a:off x="0" y="0"/>
          <a:ext cx="0" cy="0"/>
          <a:chOff x="0" y="0"/>
          <a:chExt cx="0" cy="0"/>
        </a:xfrm>
      </p:grpSpPr>
      <p:sp>
        <p:nvSpPr>
          <p:cNvPr id="179" name="Google Shape;179;p20"/>
          <p:cNvSpPr txBox="1">
            <a:spLocks noGrp="1"/>
          </p:cNvSpPr>
          <p:nvPr>
            <p:ph type="subTitle" idx="1"/>
          </p:nvPr>
        </p:nvSpPr>
        <p:spPr>
          <a:xfrm>
            <a:off x="571525" y="914400"/>
            <a:ext cx="3979800" cy="340200"/>
          </a:xfrm>
          <a:prstGeom prst="rect">
            <a:avLst/>
          </a:prstGeom>
        </p:spPr>
        <p:txBody>
          <a:bodyPr spcFirstLastPara="1" wrap="square" lIns="0" tIns="0" rIns="0" bIns="0" anchor="t" anchorCtr="0">
            <a:noAutofit/>
          </a:bodyPr>
          <a:lstStyle>
            <a:lvl1pPr marL="0" lvl="0" indent="0">
              <a:lnSpc>
                <a:spcPct val="100000"/>
              </a:lnSpc>
              <a:spcBef>
                <a:spcPts val="0"/>
              </a:spcBef>
              <a:spcAft>
                <a:spcPts val="0"/>
              </a:spcAft>
              <a:buClr>
                <a:schemeClr val="dk2"/>
              </a:buClr>
              <a:buSzPts val="800"/>
              <a:buNone/>
              <a:defRPr sz="2000" b="1" i="0">
                <a:solidFill>
                  <a:schemeClr val="accent3">
                    <a:lumMod val="50000"/>
                    <a:lumOff val="50000"/>
                  </a:schemeClr>
                </a:solidFill>
                <a:latin typeface="Arial Black" panose="020B0604020202020204" pitchFamily="34" charset="0"/>
                <a:cs typeface="Arial Black"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80" name="Google Shape;180;p20"/>
          <p:cNvSpPr txBox="1">
            <a:spLocks noGrp="1"/>
          </p:cNvSpPr>
          <p:nvPr>
            <p:ph type="subTitle" idx="3"/>
          </p:nvPr>
        </p:nvSpPr>
        <p:spPr>
          <a:xfrm>
            <a:off x="571525" y="1371600"/>
            <a:ext cx="3979800" cy="3142500"/>
          </a:xfrm>
          <a:prstGeom prst="rect">
            <a:avLst/>
          </a:prstGeom>
        </p:spPr>
        <p:txBody>
          <a:bodyPr spcFirstLastPara="1" wrap="square" lIns="0" tIns="0" rIns="0" bIns="0" anchor="t" anchorCtr="0">
            <a:noAutofit/>
          </a:bodyPr>
          <a:lstStyle>
            <a:lvl1pPr marL="0" lvl="0" indent="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177" name="Google Shape;177;p20"/>
          <p:cNvSpPr>
            <a:spLocks noGrp="1"/>
          </p:cNvSpPr>
          <p:nvPr>
            <p:ph type="pic" idx="2"/>
          </p:nvPr>
        </p:nvSpPr>
        <p:spPr>
          <a:xfrm>
            <a:off x="4592775" y="0"/>
            <a:ext cx="4551300" cy="5029200"/>
          </a:xfrm>
          <a:prstGeom prst="rect">
            <a:avLst/>
          </a:prstGeom>
          <a:noFill/>
          <a:ln>
            <a:noFill/>
          </a:ln>
        </p:spPr>
        <p:txBody>
          <a:bodyPr/>
          <a:lstStyle/>
          <a:p>
            <a:endParaRPr lang="en-US"/>
          </a:p>
        </p:txBody>
      </p:sp>
      <p:sp>
        <p:nvSpPr>
          <p:cNvPr id="178" name="Google Shape;178;p20"/>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76" name="Google Shape;176;p20" title="GHC_PPTPPT Slide 4.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5029200"/>
            <a:ext cx="9144000" cy="1142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column simple white">
  <p:cSld name="CUSTOM_1">
    <p:bg>
      <p:bgPr>
        <a:solidFill>
          <a:schemeClr val="lt1"/>
        </a:solidFill>
        <a:effectLst/>
      </p:bgPr>
    </p:bg>
    <p:spTree>
      <p:nvGrpSpPr>
        <p:cNvPr id="1" name="Shape 193"/>
        <p:cNvGrpSpPr/>
        <p:nvPr/>
      </p:nvGrpSpPr>
      <p:grpSpPr>
        <a:xfrm>
          <a:off x="0" y="0"/>
          <a:ext cx="0" cy="0"/>
          <a:chOff x="0" y="0"/>
          <a:chExt cx="0" cy="0"/>
        </a:xfrm>
      </p:grpSpPr>
      <p:sp>
        <p:nvSpPr>
          <p:cNvPr id="194" name="Google Shape;194;p22"/>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0"/>
              </a:spcAft>
              <a:buClr>
                <a:schemeClr val="dk2"/>
              </a:buClr>
              <a:buSzPts val="800"/>
              <a:buNone/>
              <a:defRPr sz="2400" b="1" i="0">
                <a:solidFill>
                  <a:schemeClr val="accent1"/>
                </a:solidFill>
                <a:latin typeface="Arial Black" panose="020B0604020202020204" pitchFamily="34" charset="0"/>
                <a:cs typeface="Arial Black"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95" name="Google Shape;195;p22"/>
          <p:cNvSpPr txBox="1">
            <a:spLocks noGrp="1"/>
          </p:cNvSpPr>
          <p:nvPr>
            <p:ph type="subTitle" idx="2"/>
          </p:nvPr>
        </p:nvSpPr>
        <p:spPr>
          <a:xfrm>
            <a:off x="571525" y="1371600"/>
            <a:ext cx="7616400" cy="314250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96" name="Google Shape;196;p22"/>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197" name="Google Shape;197;p22"/>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pic>
        <p:nvPicPr>
          <p:cNvPr id="198" name="Google Shape;198;p22" title="GHC_PPTPPT Slide 5.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44000" cy="63501"/>
          </a:xfrm>
          <a:prstGeom prst="rect">
            <a:avLst/>
          </a:prstGeom>
          <a:noFill/>
          <a:ln>
            <a:noFill/>
          </a:ln>
        </p:spPr>
      </p:pic>
      <p:sp>
        <p:nvSpPr>
          <p:cNvPr id="199" name="Google Shape;199;p22"/>
          <p:cNvSpPr txBox="1">
            <a:spLocks noGrp="1"/>
          </p:cNvSpPr>
          <p:nvPr>
            <p:ph type="subTitle" idx="3"/>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sp>
        <p:nvSpPr>
          <p:cNvPr id="200" name="Google Shape;200;p22"/>
          <p:cNvSpPr txBox="1">
            <a:spLocks noGrp="1"/>
          </p:cNvSpPr>
          <p:nvPr>
            <p:ph type="subTitle" idx="4"/>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pic>
        <p:nvPicPr>
          <p:cNvPr id="201" name="Google Shape;201;p22" title="Unbound_GHC_Black.png"/>
          <p:cNvPicPr preferRelativeResize="0"/>
          <p:nvPr/>
        </p:nvPicPr>
        <p:blipFill rotWithShape="1">
          <a:blip r:embed="rId3">
            <a:alphaModFix/>
            <a:extLst>
              <a:ext uri="{28A0092B-C50C-407E-A947-70E740481C1C}">
                <a14:useLocalDpi xmlns:a14="http://schemas.microsoft.com/office/drawing/2010/main"/>
              </a:ext>
            </a:extLst>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column simple grey">
  <p:cSld name="CUSTOM_1_1">
    <p:bg>
      <p:bgPr>
        <a:solidFill>
          <a:schemeClr val="lt2"/>
        </a:solidFill>
        <a:effectLst/>
      </p:bgPr>
    </p:bg>
    <p:spTree>
      <p:nvGrpSpPr>
        <p:cNvPr id="1" name="Shape 209"/>
        <p:cNvGrpSpPr/>
        <p:nvPr/>
      </p:nvGrpSpPr>
      <p:grpSpPr>
        <a:xfrm>
          <a:off x="0" y="0"/>
          <a:ext cx="0" cy="0"/>
          <a:chOff x="0" y="0"/>
          <a:chExt cx="0" cy="0"/>
        </a:xfrm>
      </p:grpSpPr>
      <p:sp>
        <p:nvSpPr>
          <p:cNvPr id="210" name="Google Shape;210;p24"/>
          <p:cNvSpPr txBox="1">
            <a:spLocks noGrp="1"/>
          </p:cNvSpPr>
          <p:nvPr>
            <p:ph type="subTitle" idx="1"/>
          </p:nvPr>
        </p:nvSpPr>
        <p:spPr>
          <a:xfrm>
            <a:off x="571525" y="914400"/>
            <a:ext cx="7616400" cy="3402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800"/>
              <a:buNone/>
              <a:defRPr sz="8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211" name="Google Shape;211;p24"/>
          <p:cNvSpPr txBox="1">
            <a:spLocks noGrp="1"/>
          </p:cNvSpPr>
          <p:nvPr>
            <p:ph type="subTitle" idx="2"/>
          </p:nvPr>
        </p:nvSpPr>
        <p:spPr>
          <a:xfrm>
            <a:off x="571525" y="1371600"/>
            <a:ext cx="7616400" cy="31425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2"/>
              </a:buClr>
              <a:buSzPts val="1600"/>
              <a:buNone/>
              <a:defRPr sz="16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1000"/>
              <a:buNone/>
              <a:defRPr>
                <a:solidFill>
                  <a:schemeClr val="dk2"/>
                </a:solidFill>
              </a:defRPr>
            </a:lvl2pPr>
            <a:lvl3pPr lvl="2">
              <a:spcBef>
                <a:spcPts val="0"/>
              </a:spcBef>
              <a:spcAft>
                <a:spcPts val="0"/>
              </a:spcAft>
              <a:buClr>
                <a:schemeClr val="dk2"/>
              </a:buClr>
              <a:buSzPts val="1000"/>
              <a:buNone/>
              <a:defRPr>
                <a:solidFill>
                  <a:schemeClr val="dk2"/>
                </a:solidFill>
              </a:defRPr>
            </a:lvl3pPr>
            <a:lvl4pPr lvl="3">
              <a:spcBef>
                <a:spcPts val="0"/>
              </a:spcBef>
              <a:spcAft>
                <a:spcPts val="0"/>
              </a:spcAft>
              <a:buClr>
                <a:schemeClr val="dk2"/>
              </a:buClr>
              <a:buSzPts val="1000"/>
              <a:buNone/>
              <a:defRPr>
                <a:solidFill>
                  <a:schemeClr val="dk2"/>
                </a:solidFill>
              </a:defRPr>
            </a:lvl4pPr>
            <a:lvl5pPr lvl="4">
              <a:spcBef>
                <a:spcPts val="0"/>
              </a:spcBef>
              <a:spcAft>
                <a:spcPts val="0"/>
              </a:spcAft>
              <a:buClr>
                <a:schemeClr val="dk2"/>
              </a:buClr>
              <a:buSzPts val="1000"/>
              <a:buNone/>
              <a:defRPr>
                <a:solidFill>
                  <a:schemeClr val="dk2"/>
                </a:solidFill>
              </a:defRPr>
            </a:lvl5pPr>
            <a:lvl6pPr lvl="5">
              <a:spcBef>
                <a:spcPts val="0"/>
              </a:spcBef>
              <a:spcAft>
                <a:spcPts val="0"/>
              </a:spcAft>
              <a:buClr>
                <a:schemeClr val="dk2"/>
              </a:buClr>
              <a:buSzPts val="1000"/>
              <a:buNone/>
              <a:defRPr>
                <a:solidFill>
                  <a:schemeClr val="dk2"/>
                </a:solidFill>
              </a:defRPr>
            </a:lvl6pPr>
            <a:lvl7pPr lvl="6">
              <a:spcBef>
                <a:spcPts val="0"/>
              </a:spcBef>
              <a:spcAft>
                <a:spcPts val="0"/>
              </a:spcAft>
              <a:buClr>
                <a:schemeClr val="dk2"/>
              </a:buClr>
              <a:buSzPts val="1000"/>
              <a:buNone/>
              <a:defRPr>
                <a:solidFill>
                  <a:schemeClr val="dk2"/>
                </a:solidFill>
              </a:defRPr>
            </a:lvl7pPr>
            <a:lvl8pPr lvl="7">
              <a:spcBef>
                <a:spcPts val="0"/>
              </a:spcBef>
              <a:spcAft>
                <a:spcPts val="0"/>
              </a:spcAft>
              <a:buClr>
                <a:schemeClr val="dk2"/>
              </a:buClr>
              <a:buSzPts val="1000"/>
              <a:buNone/>
              <a:defRPr>
                <a:solidFill>
                  <a:schemeClr val="dk2"/>
                </a:solidFill>
              </a:defRPr>
            </a:lvl8pPr>
            <a:lvl9pPr lvl="8">
              <a:spcBef>
                <a:spcPts val="0"/>
              </a:spcBef>
              <a:spcAft>
                <a:spcPts val="0"/>
              </a:spcAft>
              <a:buClr>
                <a:schemeClr val="dk2"/>
              </a:buClr>
              <a:buSzPts val="1000"/>
              <a:buNone/>
              <a:defRPr>
                <a:solidFill>
                  <a:schemeClr val="dk2"/>
                </a:solidFill>
              </a:defRPr>
            </a:lvl9pPr>
          </a:lstStyle>
          <a:p>
            <a:endParaRPr dirty="0"/>
          </a:p>
        </p:txBody>
      </p:sp>
      <p:sp>
        <p:nvSpPr>
          <p:cNvPr id="212" name="Google Shape;212;p24"/>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sp>
        <p:nvSpPr>
          <p:cNvPr id="213" name="Google Shape;213;p24"/>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buNone/>
              <a:defRPr>
                <a:solidFill>
                  <a:schemeClr val="dk2"/>
                </a:solidFill>
                <a:latin typeface="Proxima Nova"/>
                <a:ea typeface="Proxima Nova"/>
                <a:cs typeface="Proxima Nova"/>
                <a:sym typeface="Proxima Nova"/>
              </a:defRPr>
            </a:lvl2pPr>
            <a:lvl3pPr lvl="2">
              <a:buNone/>
              <a:defRPr>
                <a:solidFill>
                  <a:schemeClr val="dk2"/>
                </a:solidFill>
                <a:latin typeface="Proxima Nova"/>
                <a:ea typeface="Proxima Nova"/>
                <a:cs typeface="Proxima Nova"/>
                <a:sym typeface="Proxima Nova"/>
              </a:defRPr>
            </a:lvl3pPr>
            <a:lvl4pPr lvl="3">
              <a:buNone/>
              <a:defRPr>
                <a:solidFill>
                  <a:schemeClr val="dk2"/>
                </a:solidFill>
                <a:latin typeface="Proxima Nova"/>
                <a:ea typeface="Proxima Nova"/>
                <a:cs typeface="Proxima Nova"/>
                <a:sym typeface="Proxima Nova"/>
              </a:defRPr>
            </a:lvl4pPr>
            <a:lvl5pPr lvl="4">
              <a:buNone/>
              <a:defRPr>
                <a:solidFill>
                  <a:schemeClr val="dk2"/>
                </a:solidFill>
                <a:latin typeface="Proxima Nova"/>
                <a:ea typeface="Proxima Nova"/>
                <a:cs typeface="Proxima Nova"/>
                <a:sym typeface="Proxima Nova"/>
              </a:defRPr>
            </a:lvl5pPr>
            <a:lvl6pPr lvl="5">
              <a:buNone/>
              <a:defRPr>
                <a:solidFill>
                  <a:schemeClr val="dk2"/>
                </a:solidFill>
                <a:latin typeface="Proxima Nova"/>
                <a:ea typeface="Proxima Nova"/>
                <a:cs typeface="Proxima Nova"/>
                <a:sym typeface="Proxima Nova"/>
              </a:defRPr>
            </a:lvl6pPr>
            <a:lvl7pPr lvl="6">
              <a:buNone/>
              <a:defRPr>
                <a:solidFill>
                  <a:schemeClr val="dk2"/>
                </a:solidFill>
                <a:latin typeface="Proxima Nova"/>
                <a:ea typeface="Proxima Nova"/>
                <a:cs typeface="Proxima Nova"/>
                <a:sym typeface="Proxima Nova"/>
              </a:defRPr>
            </a:lvl7pPr>
            <a:lvl8pPr lvl="7">
              <a:buNone/>
              <a:defRPr>
                <a:solidFill>
                  <a:schemeClr val="dk2"/>
                </a:solidFill>
                <a:latin typeface="Proxima Nova"/>
                <a:ea typeface="Proxima Nova"/>
                <a:cs typeface="Proxima Nova"/>
                <a:sym typeface="Proxima Nova"/>
              </a:defRPr>
            </a:lvl8pPr>
            <a:lvl9pPr lvl="8">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pic>
        <p:nvPicPr>
          <p:cNvPr id="214" name="Google Shape;214;p24" title="GHC_PPTPPT Slide 5.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44000" cy="63501"/>
          </a:xfrm>
          <a:prstGeom prst="rect">
            <a:avLst/>
          </a:prstGeom>
          <a:noFill/>
          <a:ln>
            <a:noFill/>
          </a:ln>
        </p:spPr>
      </p:pic>
      <p:sp>
        <p:nvSpPr>
          <p:cNvPr id="215" name="Google Shape;215;p24"/>
          <p:cNvSpPr txBox="1">
            <a:spLocks noGrp="1"/>
          </p:cNvSpPr>
          <p:nvPr>
            <p:ph type="subTitle" idx="3"/>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sp>
        <p:nvSpPr>
          <p:cNvPr id="216" name="Google Shape;216;p24"/>
          <p:cNvSpPr txBox="1">
            <a:spLocks noGrp="1"/>
          </p:cNvSpPr>
          <p:nvPr>
            <p:ph type="subTitle" idx="4"/>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SzPts val="600"/>
              <a:buFont typeface="Proxima Nova Semibold"/>
              <a:buNone/>
              <a:defRPr sz="600" b="0" i="0">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2pPr>
            <a:lvl3pPr lvl="2">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3pPr>
            <a:lvl4pPr lvl="3">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4pPr>
            <a:lvl5pPr lvl="4">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5pPr>
            <a:lvl6pPr lvl="5">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6pPr>
            <a:lvl7pPr lvl="6">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7pPr>
            <a:lvl8pPr lvl="7">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8pPr>
            <a:lvl9pPr lvl="8">
              <a:spcBef>
                <a:spcPts val="0"/>
              </a:spcBef>
              <a:spcAft>
                <a:spcPts val="0"/>
              </a:spcAft>
              <a:buSzPts val="600"/>
              <a:buFont typeface="Proxima Nova Semibold"/>
              <a:buNone/>
              <a:defRPr sz="600">
                <a:latin typeface="Proxima Nova Semibold"/>
                <a:ea typeface="Proxima Nova Semibold"/>
                <a:cs typeface="Proxima Nova Semibold"/>
                <a:sym typeface="Proxima Nova Semibold"/>
              </a:defRPr>
            </a:lvl9pPr>
          </a:lstStyle>
          <a:p>
            <a:endParaRPr dirty="0"/>
          </a:p>
        </p:txBody>
      </p:sp>
      <p:pic>
        <p:nvPicPr>
          <p:cNvPr id="217" name="Google Shape;217;p24" title="Unbound_GHC_Black.png"/>
          <p:cNvPicPr preferRelativeResize="0"/>
          <p:nvPr/>
        </p:nvPicPr>
        <p:blipFill rotWithShape="1">
          <a:blip r:embed="rId3">
            <a:alphaModFix/>
            <a:extLst>
              <a:ext uri="{28A0092B-C50C-407E-A947-70E740481C1C}">
                <a14:useLocalDpi xmlns:a14="http://schemas.microsoft.com/office/drawing/2010/main"/>
              </a:ext>
            </a:extLst>
          </a:blip>
          <a:srcRect t="855" b="855"/>
          <a:stretch/>
        </p:blipFill>
        <p:spPr>
          <a:xfrm>
            <a:off x="369750" y="4548450"/>
            <a:ext cx="996695" cy="252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Black">
  <p:cSld name="BLANK_1_1">
    <p:bg>
      <p:bgPr>
        <a:solidFill>
          <a:schemeClr val="dk1"/>
        </a:solidFill>
        <a:effectLst/>
      </p:bgPr>
    </p:bg>
    <p:spTree>
      <p:nvGrpSpPr>
        <p:cNvPr id="1" name="Shape 224"/>
        <p:cNvGrpSpPr/>
        <p:nvPr/>
      </p:nvGrpSpPr>
      <p:grpSpPr>
        <a:xfrm>
          <a:off x="0" y="0"/>
          <a:ext cx="0" cy="0"/>
          <a:chOff x="0" y="0"/>
          <a:chExt cx="0" cy="0"/>
        </a:xfrm>
      </p:grpSpPr>
      <p:sp>
        <p:nvSpPr>
          <p:cNvPr id="225" name="Google Shape;225;p26"/>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26" name="Google Shape;226;p26"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227" name="Google Shape;227;p26"/>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None/>
              <a:defRPr sz="6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600"/>
              <a:buNone/>
              <a:defRPr sz="600">
                <a:solidFill>
                  <a:schemeClr val="lt1"/>
                </a:solidFill>
              </a:defRPr>
            </a:lvl2pPr>
            <a:lvl3pPr lvl="2">
              <a:spcBef>
                <a:spcPts val="0"/>
              </a:spcBef>
              <a:spcAft>
                <a:spcPts val="0"/>
              </a:spcAft>
              <a:buClr>
                <a:schemeClr val="lt1"/>
              </a:buClr>
              <a:buSzPts val="600"/>
              <a:buNone/>
              <a:defRPr sz="600">
                <a:solidFill>
                  <a:schemeClr val="lt1"/>
                </a:solidFill>
              </a:defRPr>
            </a:lvl3pPr>
            <a:lvl4pPr lvl="3">
              <a:spcBef>
                <a:spcPts val="0"/>
              </a:spcBef>
              <a:spcAft>
                <a:spcPts val="0"/>
              </a:spcAft>
              <a:buClr>
                <a:schemeClr val="lt1"/>
              </a:buClr>
              <a:buSzPts val="600"/>
              <a:buNone/>
              <a:defRPr sz="600">
                <a:solidFill>
                  <a:schemeClr val="lt1"/>
                </a:solidFill>
              </a:defRPr>
            </a:lvl4pPr>
            <a:lvl5pPr lvl="4">
              <a:spcBef>
                <a:spcPts val="0"/>
              </a:spcBef>
              <a:spcAft>
                <a:spcPts val="0"/>
              </a:spcAft>
              <a:buClr>
                <a:schemeClr val="lt1"/>
              </a:buClr>
              <a:buSzPts val="600"/>
              <a:buNone/>
              <a:defRPr sz="600">
                <a:solidFill>
                  <a:schemeClr val="lt1"/>
                </a:solidFill>
              </a:defRPr>
            </a:lvl5pPr>
            <a:lvl6pPr lvl="5">
              <a:spcBef>
                <a:spcPts val="0"/>
              </a:spcBef>
              <a:spcAft>
                <a:spcPts val="0"/>
              </a:spcAft>
              <a:buClr>
                <a:schemeClr val="lt1"/>
              </a:buClr>
              <a:buSzPts val="600"/>
              <a:buNone/>
              <a:defRPr sz="600">
                <a:solidFill>
                  <a:schemeClr val="lt1"/>
                </a:solidFill>
              </a:defRPr>
            </a:lvl6pPr>
            <a:lvl7pPr lvl="6">
              <a:spcBef>
                <a:spcPts val="0"/>
              </a:spcBef>
              <a:spcAft>
                <a:spcPts val="0"/>
              </a:spcAft>
              <a:buClr>
                <a:schemeClr val="lt1"/>
              </a:buClr>
              <a:buSzPts val="600"/>
              <a:buNone/>
              <a:defRPr sz="600">
                <a:solidFill>
                  <a:schemeClr val="lt1"/>
                </a:solidFill>
              </a:defRPr>
            </a:lvl7pPr>
            <a:lvl8pPr lvl="7">
              <a:spcBef>
                <a:spcPts val="0"/>
              </a:spcBef>
              <a:spcAft>
                <a:spcPts val="0"/>
              </a:spcAft>
              <a:buClr>
                <a:schemeClr val="lt1"/>
              </a:buClr>
              <a:buSzPts val="600"/>
              <a:buNone/>
              <a:defRPr sz="600">
                <a:solidFill>
                  <a:schemeClr val="lt1"/>
                </a:solidFill>
              </a:defRPr>
            </a:lvl8pPr>
            <a:lvl9pPr lvl="8">
              <a:spcBef>
                <a:spcPts val="0"/>
              </a:spcBef>
              <a:spcAft>
                <a:spcPts val="0"/>
              </a:spcAft>
              <a:buClr>
                <a:schemeClr val="lt1"/>
              </a:buClr>
              <a:buSzPts val="600"/>
              <a:buNone/>
              <a:defRPr sz="600">
                <a:solidFill>
                  <a:schemeClr val="lt1"/>
                </a:solidFill>
              </a:defRPr>
            </a:lvl9pPr>
          </a:lstStyle>
          <a:p>
            <a:endParaRPr dirty="0"/>
          </a:p>
        </p:txBody>
      </p:sp>
      <p:sp>
        <p:nvSpPr>
          <p:cNvPr id="228" name="Google Shape;228;p26"/>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None/>
              <a:defRPr sz="6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600"/>
              <a:buNone/>
              <a:defRPr sz="600">
                <a:solidFill>
                  <a:schemeClr val="lt1"/>
                </a:solidFill>
              </a:defRPr>
            </a:lvl2pPr>
            <a:lvl3pPr lvl="2">
              <a:spcBef>
                <a:spcPts val="0"/>
              </a:spcBef>
              <a:spcAft>
                <a:spcPts val="0"/>
              </a:spcAft>
              <a:buClr>
                <a:schemeClr val="lt1"/>
              </a:buClr>
              <a:buSzPts val="600"/>
              <a:buNone/>
              <a:defRPr sz="600">
                <a:solidFill>
                  <a:schemeClr val="lt1"/>
                </a:solidFill>
              </a:defRPr>
            </a:lvl3pPr>
            <a:lvl4pPr lvl="3">
              <a:spcBef>
                <a:spcPts val="0"/>
              </a:spcBef>
              <a:spcAft>
                <a:spcPts val="0"/>
              </a:spcAft>
              <a:buClr>
                <a:schemeClr val="lt1"/>
              </a:buClr>
              <a:buSzPts val="600"/>
              <a:buNone/>
              <a:defRPr sz="600">
                <a:solidFill>
                  <a:schemeClr val="lt1"/>
                </a:solidFill>
              </a:defRPr>
            </a:lvl4pPr>
            <a:lvl5pPr lvl="4">
              <a:spcBef>
                <a:spcPts val="0"/>
              </a:spcBef>
              <a:spcAft>
                <a:spcPts val="0"/>
              </a:spcAft>
              <a:buClr>
                <a:schemeClr val="lt1"/>
              </a:buClr>
              <a:buSzPts val="600"/>
              <a:buNone/>
              <a:defRPr sz="600">
                <a:solidFill>
                  <a:schemeClr val="lt1"/>
                </a:solidFill>
              </a:defRPr>
            </a:lvl5pPr>
            <a:lvl6pPr lvl="5">
              <a:spcBef>
                <a:spcPts val="0"/>
              </a:spcBef>
              <a:spcAft>
                <a:spcPts val="0"/>
              </a:spcAft>
              <a:buClr>
                <a:schemeClr val="lt1"/>
              </a:buClr>
              <a:buSzPts val="600"/>
              <a:buNone/>
              <a:defRPr sz="600">
                <a:solidFill>
                  <a:schemeClr val="lt1"/>
                </a:solidFill>
              </a:defRPr>
            </a:lvl6pPr>
            <a:lvl7pPr lvl="6">
              <a:spcBef>
                <a:spcPts val="0"/>
              </a:spcBef>
              <a:spcAft>
                <a:spcPts val="0"/>
              </a:spcAft>
              <a:buClr>
                <a:schemeClr val="lt1"/>
              </a:buClr>
              <a:buSzPts val="600"/>
              <a:buNone/>
              <a:defRPr sz="600">
                <a:solidFill>
                  <a:schemeClr val="lt1"/>
                </a:solidFill>
              </a:defRPr>
            </a:lvl7pPr>
            <a:lvl8pPr lvl="7">
              <a:spcBef>
                <a:spcPts val="0"/>
              </a:spcBef>
              <a:spcAft>
                <a:spcPts val="0"/>
              </a:spcAft>
              <a:buClr>
                <a:schemeClr val="lt1"/>
              </a:buClr>
              <a:buSzPts val="600"/>
              <a:buNone/>
              <a:defRPr sz="600">
                <a:solidFill>
                  <a:schemeClr val="lt1"/>
                </a:solidFill>
              </a:defRPr>
            </a:lvl8pPr>
            <a:lvl9pPr lvl="8">
              <a:spcBef>
                <a:spcPts val="0"/>
              </a:spcBef>
              <a:spcAft>
                <a:spcPts val="0"/>
              </a:spcAft>
              <a:buClr>
                <a:schemeClr val="lt1"/>
              </a:buClr>
              <a:buSzPts val="600"/>
              <a:buNone/>
              <a:defRPr sz="600">
                <a:solidFill>
                  <a:schemeClr val="lt1"/>
                </a:solidFill>
              </a:defRPr>
            </a:lvl9pPr>
          </a:lstStyle>
          <a:p>
            <a:endParaRPr dirty="0"/>
          </a:p>
        </p:txBody>
      </p:sp>
      <p:pic>
        <p:nvPicPr>
          <p:cNvPr id="229" name="Google Shape;229;p26" title="Unbound_GHC.png"/>
          <p:cNvPicPr preferRelativeResize="0"/>
          <p:nvPr/>
        </p:nvPicPr>
        <p:blipFill rotWithShape="1">
          <a:blip r:embed="rId3">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4600575" y="0"/>
            <a:ext cx="4543425" cy="51435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320040" y="274323"/>
            <a:ext cx="4114800" cy="685801"/>
          </a:xfrm>
        </p:spPr>
        <p:txBody>
          <a:bodyPr anchor="b"/>
          <a:lstStyle>
            <a:lvl1pPr>
              <a:defRPr sz="24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320040" y="1097281"/>
            <a:ext cx="4114800" cy="685800"/>
          </a:xfrm>
          <a:prstGeom prst="rect">
            <a:avLst/>
          </a:prstGeom>
        </p:spPr>
        <p:txBody>
          <a:bodyPr/>
          <a:lstStyle>
            <a:lvl1pPr marL="0" indent="0">
              <a:buFontTx/>
              <a:buNone/>
              <a:defRPr sz="1500" b="1" i="0" baseline="0">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320040" y="1885950"/>
            <a:ext cx="4114800" cy="2400300"/>
          </a:xfrm>
          <a:prstGeom prst="rect">
            <a:avLst/>
          </a:prstGeom>
        </p:spPr>
        <p:txBody>
          <a:bodyPr/>
          <a:lstStyle>
            <a:lvl1pPr>
              <a:defRPr sz="150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8">
            <a:extLst>
              <a:ext uri="{FF2B5EF4-FFF2-40B4-BE49-F238E27FC236}">
                <a16:creationId xmlns:a16="http://schemas.microsoft.com/office/drawing/2014/main" id="{57A5EC7F-3F40-C038-3E54-5D94AFC8A786}"/>
              </a:ext>
            </a:extLst>
          </p:cNvPr>
          <p:cNvSpPr txBox="1">
            <a:spLocks/>
          </p:cNvSpPr>
          <p:nvPr userDrawn="1"/>
        </p:nvSpPr>
        <p:spPr>
          <a:xfrm>
            <a:off x="914400" y="4886862"/>
            <a:ext cx="2234586" cy="176273"/>
          </a:xfrm>
          <a:prstGeom prst="rect">
            <a:avLst/>
          </a:prstGeom>
        </p:spPr>
        <p:txBody>
          <a:bodyPr vert="horz" wrap="none" lIns="0" tIns="41564" rIns="0" bIns="41564"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31294" rtl="0" eaLnBrk="1" fontAlgn="auto" latinLnBrk="0" hangingPunct="1">
              <a:lnSpc>
                <a:spcPct val="100000"/>
              </a:lnSpc>
              <a:spcBef>
                <a:spcPts val="0"/>
              </a:spcBef>
              <a:spcAft>
                <a:spcPts val="0"/>
              </a:spcAft>
              <a:buClrTx/>
              <a:buSzTx/>
              <a:buFontTx/>
              <a:buNone/>
              <a:tabLst/>
              <a:defRPr/>
            </a:pPr>
            <a:r>
              <a:rPr kumimoji="0" lang="en-US" sz="6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3529968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Option Gradient">
  <p:cSld name="TITLE_1">
    <p:bg>
      <p:bgPr>
        <a:solidFill>
          <a:schemeClr val="dk1"/>
        </a:solidFill>
        <a:effectLst/>
      </p:bgPr>
    </p:bg>
    <p:spTree>
      <p:nvGrpSpPr>
        <p:cNvPr id="1" name="Shape 20"/>
        <p:cNvGrpSpPr/>
        <p:nvPr/>
      </p:nvGrpSpPr>
      <p:grpSpPr>
        <a:xfrm>
          <a:off x="0" y="0"/>
          <a:ext cx="0" cy="0"/>
          <a:chOff x="0" y="0"/>
          <a:chExt cx="0" cy="0"/>
        </a:xfrm>
      </p:grpSpPr>
      <p:pic>
        <p:nvPicPr>
          <p:cNvPr id="21" name="Google Shape;21;p3" title="GettyImages-1338585279.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200425" y="-62200"/>
            <a:ext cx="9451100" cy="5297149"/>
          </a:xfrm>
          <a:prstGeom prst="rect">
            <a:avLst/>
          </a:prstGeom>
          <a:noFill/>
          <a:ln>
            <a:noFill/>
          </a:ln>
        </p:spPr>
      </p:pic>
      <p:sp>
        <p:nvSpPr>
          <p:cNvPr id="22" name="Google Shape;22;p3"/>
          <p:cNvSpPr txBox="1">
            <a:spLocks noGrp="1"/>
          </p:cNvSpPr>
          <p:nvPr>
            <p:ph type="ctrTitle"/>
          </p:nvPr>
        </p:nvSpPr>
        <p:spPr>
          <a:xfrm>
            <a:off x="571525" y="519150"/>
            <a:ext cx="7658100" cy="20526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2200"/>
              <a:buNone/>
              <a:defRPr sz="2200" b="0" i="0">
                <a:solidFill>
                  <a:schemeClr val="lt1"/>
                </a:solidFill>
                <a:latin typeface="+mn-lt"/>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sp>
        <p:nvSpPr>
          <p:cNvPr id="23" name="Google Shape;23;p3"/>
          <p:cNvSpPr txBox="1">
            <a:spLocks noGrp="1"/>
          </p:cNvSpPr>
          <p:nvPr>
            <p:ph type="subTitle" idx="1"/>
          </p:nvPr>
        </p:nvSpPr>
        <p:spPr>
          <a:xfrm>
            <a:off x="571525" y="2634800"/>
            <a:ext cx="7658100" cy="7926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1600"/>
              <a:buNone/>
              <a:defRPr sz="1600" b="0" i="0">
                <a:solidFill>
                  <a:schemeClr val="lt1"/>
                </a:solidFill>
                <a:latin typeface="+mn-lt"/>
                <a:cs typeface="Arial" panose="020B0604020202020204" pitchFamily="34" charset="0"/>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dirty="0"/>
          </a:p>
        </p:txBody>
      </p:sp>
      <p:sp>
        <p:nvSpPr>
          <p:cNvPr id="24" name="Google Shape;24;p3"/>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25" name="Google Shape;25;p3"/>
          <p:cNvSpPr txBox="1">
            <a:spLocks noGrp="1"/>
          </p:cNvSpPr>
          <p:nvPr>
            <p:ph type="subTitle" idx="2"/>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26" name="Google Shape;26;p3"/>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27" name="Google Shape;27;p3"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sp>
        <p:nvSpPr>
          <p:cNvPr id="28" name="Google Shape;28;p3"/>
          <p:cNvSpPr txBox="1">
            <a:spLocks noGrp="1"/>
          </p:cNvSpPr>
          <p:nvPr>
            <p:ph type="subTitle" idx="3"/>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29" name="Google Shape;29;p3" title="Unbound_GHC.png"/>
          <p:cNvPicPr preferRelativeResize="0"/>
          <p:nvPr/>
        </p:nvPicPr>
        <p:blipFill rotWithShape="1">
          <a:blip r:embed="rId4">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Break">
  <p:cSld name="TITLE_1_2">
    <p:bg>
      <p:bgPr>
        <a:solidFill>
          <a:schemeClr val="dk1"/>
        </a:solidFill>
        <a:effectLst/>
      </p:bgPr>
    </p:bg>
    <p:spTree>
      <p:nvGrpSpPr>
        <p:cNvPr id="1" name="Shape 30"/>
        <p:cNvGrpSpPr/>
        <p:nvPr/>
      </p:nvGrpSpPr>
      <p:grpSpPr>
        <a:xfrm>
          <a:off x="0" y="0"/>
          <a:ext cx="0" cy="0"/>
          <a:chOff x="0" y="0"/>
          <a:chExt cx="0" cy="0"/>
        </a:xfrm>
      </p:grpSpPr>
      <p:pic>
        <p:nvPicPr>
          <p:cNvPr id="31" name="Google Shape;31;p4" title="GettyImages-1338585279.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200425" y="-62200"/>
            <a:ext cx="9451100" cy="5297149"/>
          </a:xfrm>
          <a:prstGeom prst="rect">
            <a:avLst/>
          </a:prstGeom>
          <a:noFill/>
          <a:ln>
            <a:noFill/>
          </a:ln>
        </p:spPr>
      </p:pic>
      <p:sp>
        <p:nvSpPr>
          <p:cNvPr id="32" name="Google Shape;32;p4"/>
          <p:cNvSpPr txBox="1">
            <a:spLocks noGrp="1"/>
          </p:cNvSpPr>
          <p:nvPr>
            <p:ph type="ctrTitle"/>
          </p:nvPr>
        </p:nvSpPr>
        <p:spPr>
          <a:xfrm>
            <a:off x="571525" y="1600200"/>
            <a:ext cx="6162000" cy="25800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5000"/>
              <a:buNone/>
              <a:defRPr sz="5000" b="0" i="0">
                <a:solidFill>
                  <a:schemeClr val="lt1"/>
                </a:solidFill>
                <a:latin typeface="+mn-lt"/>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sp>
        <p:nvSpPr>
          <p:cNvPr id="33" name="Google Shape;33;p4"/>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34" name="Google Shape;34;p4"/>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35" name="Google Shape;35;p4"/>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36" name="Google Shape;36;p4"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sp>
        <p:nvSpPr>
          <p:cNvPr id="37" name="Google Shape;37;p4"/>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pic>
        <p:nvPicPr>
          <p:cNvPr id="38" name="Google Shape;38;p4" title="Unbound_GHC.png"/>
          <p:cNvPicPr preferRelativeResize="0"/>
          <p:nvPr/>
        </p:nvPicPr>
        <p:blipFill rotWithShape="1">
          <a:blip r:embed="rId4">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cial Media Page" userDrawn="1">
  <p:cSld name="TITLE_1_2_1">
    <p:bg>
      <p:bgPr>
        <a:solidFill>
          <a:schemeClr val="dk1"/>
        </a:solidFill>
        <a:effectLst/>
      </p:bgPr>
    </p:bg>
    <p:spTree>
      <p:nvGrpSpPr>
        <p:cNvPr id="1" name="Shape 39"/>
        <p:cNvGrpSpPr/>
        <p:nvPr/>
      </p:nvGrpSpPr>
      <p:grpSpPr>
        <a:xfrm>
          <a:off x="0" y="0"/>
          <a:ext cx="0" cy="0"/>
          <a:chOff x="0" y="0"/>
          <a:chExt cx="0" cy="0"/>
        </a:xfrm>
      </p:grpSpPr>
      <p:pic>
        <p:nvPicPr>
          <p:cNvPr id="40" name="Google Shape;40;p5" title="GettyImages-1338585279.jp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200425" y="-62200"/>
            <a:ext cx="9451100" cy="5297149"/>
          </a:xfrm>
          <a:prstGeom prst="rect">
            <a:avLst/>
          </a:prstGeom>
          <a:noFill/>
          <a:ln>
            <a:noFill/>
          </a:ln>
        </p:spPr>
      </p:pic>
      <p:sp>
        <p:nvSpPr>
          <p:cNvPr id="41" name="Google Shape;41;p5"/>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rgbClr val="B3B4B3"/>
                </a:solidFill>
                <a:latin typeface="+mn-lt"/>
                <a:ea typeface="Arial" panose="020B0604020202020204" pitchFamily="34" charset="0"/>
                <a:cs typeface="Arial" panose="020B0604020202020204" pitchFamily="34" charset="0"/>
                <a:sym typeface="Proxima Nova"/>
              </a:defRPr>
            </a:lvl1pPr>
            <a:lvl2pPr lvl="1">
              <a:buNone/>
              <a:defRPr>
                <a:solidFill>
                  <a:srgbClr val="B3B4B3"/>
                </a:solidFill>
                <a:latin typeface="Proxima Nova"/>
                <a:ea typeface="Proxima Nova"/>
                <a:cs typeface="Proxima Nova"/>
                <a:sym typeface="Proxima Nova"/>
              </a:defRPr>
            </a:lvl2pPr>
            <a:lvl3pPr lvl="2">
              <a:buNone/>
              <a:defRPr>
                <a:solidFill>
                  <a:srgbClr val="B3B4B3"/>
                </a:solidFill>
                <a:latin typeface="Proxima Nova"/>
                <a:ea typeface="Proxima Nova"/>
                <a:cs typeface="Proxima Nova"/>
                <a:sym typeface="Proxima Nova"/>
              </a:defRPr>
            </a:lvl3pPr>
            <a:lvl4pPr lvl="3">
              <a:buNone/>
              <a:defRPr>
                <a:solidFill>
                  <a:srgbClr val="B3B4B3"/>
                </a:solidFill>
                <a:latin typeface="Proxima Nova"/>
                <a:ea typeface="Proxima Nova"/>
                <a:cs typeface="Proxima Nova"/>
                <a:sym typeface="Proxima Nova"/>
              </a:defRPr>
            </a:lvl4pPr>
            <a:lvl5pPr lvl="4">
              <a:buNone/>
              <a:defRPr>
                <a:solidFill>
                  <a:srgbClr val="B3B4B3"/>
                </a:solidFill>
                <a:latin typeface="Proxima Nova"/>
                <a:ea typeface="Proxima Nova"/>
                <a:cs typeface="Proxima Nova"/>
                <a:sym typeface="Proxima Nova"/>
              </a:defRPr>
            </a:lvl5pPr>
            <a:lvl6pPr lvl="5">
              <a:buNone/>
              <a:defRPr>
                <a:solidFill>
                  <a:srgbClr val="B3B4B3"/>
                </a:solidFill>
                <a:latin typeface="Proxima Nova"/>
                <a:ea typeface="Proxima Nova"/>
                <a:cs typeface="Proxima Nova"/>
                <a:sym typeface="Proxima Nova"/>
              </a:defRPr>
            </a:lvl6pPr>
            <a:lvl7pPr lvl="6">
              <a:buNone/>
              <a:defRPr>
                <a:solidFill>
                  <a:srgbClr val="B3B4B3"/>
                </a:solidFill>
                <a:latin typeface="Proxima Nova"/>
                <a:ea typeface="Proxima Nova"/>
                <a:cs typeface="Proxima Nova"/>
                <a:sym typeface="Proxima Nova"/>
              </a:defRPr>
            </a:lvl7pPr>
            <a:lvl8pPr lvl="7">
              <a:buNone/>
              <a:defRPr>
                <a:solidFill>
                  <a:srgbClr val="B3B4B3"/>
                </a:solidFill>
                <a:latin typeface="Proxima Nova"/>
                <a:ea typeface="Proxima Nova"/>
                <a:cs typeface="Proxima Nova"/>
                <a:sym typeface="Proxima Nova"/>
              </a:defRPr>
            </a:lvl8pPr>
            <a:lvl9pPr lvl="8">
              <a:buNone/>
              <a:defRPr>
                <a:solidFill>
                  <a:srgbClr val="B3B4B3"/>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43" name="Google Shape;43;p5"/>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44" name="Google Shape;44;p5"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cxnSp>
        <p:nvCxnSpPr>
          <p:cNvPr id="46" name="Google Shape;46;p5"/>
          <p:cNvCxnSpPr/>
          <p:nvPr/>
        </p:nvCxnSpPr>
        <p:spPr>
          <a:xfrm flipH="1">
            <a:off x="3279450" y="1031388"/>
            <a:ext cx="300" cy="3080700"/>
          </a:xfrm>
          <a:prstGeom prst="straightConnector1">
            <a:avLst/>
          </a:prstGeom>
          <a:noFill/>
          <a:ln w="9525" cap="flat" cmpd="sng">
            <a:solidFill>
              <a:schemeClr val="lt1"/>
            </a:solidFill>
            <a:prstDash val="solid"/>
            <a:round/>
            <a:headEnd type="none" w="med" len="med"/>
            <a:tailEnd type="none" w="med" len="med"/>
          </a:ln>
        </p:spPr>
      </p:cxnSp>
      <p:pic>
        <p:nvPicPr>
          <p:cNvPr id="52" name="Google Shape;52;p5" title="Unbound_GHC.png"/>
          <p:cNvPicPr preferRelativeResize="0"/>
          <p:nvPr/>
        </p:nvPicPr>
        <p:blipFill rotWithShape="1">
          <a:blip r:embed="rId4">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age">
  <p:cSld name="TITLE_1_1">
    <p:bg>
      <p:bgPr>
        <a:solidFill>
          <a:schemeClr val="dk1"/>
        </a:solidFill>
        <a:effectLst/>
      </p:bgPr>
    </p:bg>
    <p:spTree>
      <p:nvGrpSpPr>
        <p:cNvPr id="1" name="Shape 53"/>
        <p:cNvGrpSpPr/>
        <p:nvPr/>
      </p:nvGrpSpPr>
      <p:grpSpPr>
        <a:xfrm>
          <a:off x="0" y="0"/>
          <a:ext cx="0" cy="0"/>
          <a:chOff x="0" y="0"/>
          <a:chExt cx="0" cy="0"/>
        </a:xfrm>
      </p:grpSpPr>
      <p:pic>
        <p:nvPicPr>
          <p:cNvPr id="54" name="Google Shape;54;p6" title="Untitled-10Artboard 1.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6"/>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b="0" i="0">
                <a:solidFill>
                  <a:schemeClr val="lt2"/>
                </a:solidFill>
                <a:latin typeface="+mn-lt"/>
                <a:ea typeface="Arial" panose="020B0604020202020204" pitchFamily="34" charset="0"/>
                <a:cs typeface="Arial" panose="020B0604020202020204" pitchFamily="34" charset="0"/>
                <a:sym typeface="Proxima Nova"/>
              </a:defRPr>
            </a:lvl1pPr>
            <a:lvl2pPr lvl="1">
              <a:buNone/>
              <a:defRPr>
                <a:solidFill>
                  <a:schemeClr val="lt2"/>
                </a:solidFill>
                <a:latin typeface="Proxima Nova"/>
                <a:ea typeface="Proxima Nova"/>
                <a:cs typeface="Proxima Nova"/>
                <a:sym typeface="Proxima Nova"/>
              </a:defRPr>
            </a:lvl2pPr>
            <a:lvl3pPr lvl="2">
              <a:buNone/>
              <a:defRPr>
                <a:solidFill>
                  <a:schemeClr val="lt2"/>
                </a:solidFill>
                <a:latin typeface="Proxima Nova"/>
                <a:ea typeface="Proxima Nova"/>
                <a:cs typeface="Proxima Nova"/>
                <a:sym typeface="Proxima Nova"/>
              </a:defRPr>
            </a:lvl3pPr>
            <a:lvl4pPr lvl="3">
              <a:buNone/>
              <a:defRPr>
                <a:solidFill>
                  <a:schemeClr val="lt2"/>
                </a:solidFill>
                <a:latin typeface="Proxima Nova"/>
                <a:ea typeface="Proxima Nova"/>
                <a:cs typeface="Proxima Nova"/>
                <a:sym typeface="Proxima Nova"/>
              </a:defRPr>
            </a:lvl4pPr>
            <a:lvl5pPr lvl="4">
              <a:buNone/>
              <a:defRPr>
                <a:solidFill>
                  <a:schemeClr val="lt2"/>
                </a:solidFill>
                <a:latin typeface="Proxima Nova"/>
                <a:ea typeface="Proxima Nova"/>
                <a:cs typeface="Proxima Nova"/>
                <a:sym typeface="Proxima Nova"/>
              </a:defRPr>
            </a:lvl5pPr>
            <a:lvl6pPr lvl="5">
              <a:buNone/>
              <a:defRPr>
                <a:solidFill>
                  <a:schemeClr val="lt2"/>
                </a:solidFill>
                <a:latin typeface="Proxima Nova"/>
                <a:ea typeface="Proxima Nova"/>
                <a:cs typeface="Proxima Nova"/>
                <a:sym typeface="Proxima Nova"/>
              </a:defRPr>
            </a:lvl6pPr>
            <a:lvl7pPr lvl="6">
              <a:buNone/>
              <a:defRPr>
                <a:solidFill>
                  <a:schemeClr val="lt2"/>
                </a:solidFill>
                <a:latin typeface="Proxima Nova"/>
                <a:ea typeface="Proxima Nova"/>
                <a:cs typeface="Proxima Nova"/>
                <a:sym typeface="Proxima Nova"/>
              </a:defRPr>
            </a:lvl7pPr>
            <a:lvl8pPr lvl="7">
              <a:buNone/>
              <a:defRPr>
                <a:solidFill>
                  <a:schemeClr val="lt2"/>
                </a:solidFill>
                <a:latin typeface="Proxima Nova"/>
                <a:ea typeface="Proxima Nova"/>
                <a:cs typeface="Proxima Nova"/>
                <a:sym typeface="Proxima Nova"/>
              </a:defRPr>
            </a:lvl8pPr>
            <a:lvl9pPr lvl="8">
              <a:buNone/>
              <a:defRPr>
                <a:solidFill>
                  <a:schemeClr val="lt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6" name="Google Shape;56;p6"/>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mn-lt"/>
                <a:ea typeface="Proxima Nova"/>
                <a:cs typeface="Arial" panose="020B0604020202020204" pitchFamily="34" charset="0"/>
                <a:sym typeface="Proxima Nova"/>
              </a:rPr>
              <a:t>Confidential &amp; Proprietary. For internal use only.</a:t>
            </a:r>
            <a:endParaRPr sz="500" b="0" i="0" dirty="0">
              <a:solidFill>
                <a:schemeClr val="lt2"/>
              </a:solidFill>
              <a:latin typeface="+mn-lt"/>
              <a:ea typeface="Proxima Nova"/>
              <a:cs typeface="Arial" panose="020B0604020202020204" pitchFamily="34" charset="0"/>
              <a:sym typeface="Proxima Nova"/>
            </a:endParaRPr>
          </a:p>
        </p:txBody>
      </p:sp>
      <p:pic>
        <p:nvPicPr>
          <p:cNvPr id="57" name="Google Shape;57;p6"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pic>
        <p:nvPicPr>
          <p:cNvPr id="58" name="Google Shape;58;p6" title="Unbound_GHC.png"/>
          <p:cNvPicPr preferRelativeResize="0"/>
          <p:nvPr/>
        </p:nvPicPr>
        <p:blipFill>
          <a:blip r:embed="rId4">
            <a:alphaModFix/>
          </a:blip>
          <a:stretch>
            <a:fillRect/>
          </a:stretch>
        </p:blipFill>
        <p:spPr>
          <a:xfrm>
            <a:off x="2296625" y="1834150"/>
            <a:ext cx="4986600" cy="1283500"/>
          </a:xfrm>
          <a:prstGeom prst="rect">
            <a:avLst/>
          </a:prstGeom>
          <a:noFill/>
          <a:ln>
            <a:noFill/>
          </a:ln>
        </p:spPr>
      </p:pic>
      <p:sp>
        <p:nvSpPr>
          <p:cNvPr id="59" name="Google Shape;59;p6"/>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60" name="Google Shape;60;p6"/>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mn-lt"/>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Tree>
  </p:cSld>
  <p:clrMapOvr>
    <a:masterClrMapping/>
  </p:clrMapOvr>
  <p:extLst>
    <p:ext uri="{DCECCB84-F9BA-43D5-87BE-67443E8EF086}">
      <p15:sldGuideLst xmlns:p15="http://schemas.microsoft.com/office/powerpoint/2012/main">
        <p15:guide id="1" pos="144">
          <p15:clr>
            <a:srgbClr val="E46962"/>
          </p15:clr>
        </p15:guide>
        <p15:guide id="2" pos="5616">
          <p15:clr>
            <a:srgbClr val="E46962"/>
          </p15:clr>
        </p15:guide>
        <p15:guide id="3" orient="horz" pos="3096">
          <p15:clr>
            <a:srgbClr val="E46962"/>
          </p15:clr>
        </p15:guide>
        <p15:guide id="4" orient="horz" pos="14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pter Title Blue">
  <p:cSld name="CUSTOM_4">
    <p:bg>
      <p:bgPr>
        <a:solidFill>
          <a:srgbClr val="263853"/>
        </a:solidFill>
        <a:effectLst/>
      </p:bgPr>
    </p:bg>
    <p:spTree>
      <p:nvGrpSpPr>
        <p:cNvPr id="1" name="Shape 99"/>
        <p:cNvGrpSpPr/>
        <p:nvPr/>
      </p:nvGrpSpPr>
      <p:grpSpPr>
        <a:xfrm>
          <a:off x="0" y="0"/>
          <a:ext cx="0" cy="0"/>
          <a:chOff x="0" y="0"/>
          <a:chExt cx="0" cy="0"/>
        </a:xfrm>
      </p:grpSpPr>
      <p:sp>
        <p:nvSpPr>
          <p:cNvPr id="100" name="Google Shape;100;p11"/>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ea typeface="Proxima Nova"/>
            </a:endParaRPr>
          </a:p>
        </p:txBody>
      </p:sp>
      <p:sp>
        <p:nvSpPr>
          <p:cNvPr id="101" name="Google Shape;101;p11"/>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02" name="Google Shape;102;p11"/>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03" name="Google Shape;103;p11"/>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lt2"/>
              </a:solidFill>
              <a:latin typeface="Arial" panose="020B0604020202020204" pitchFamily="34" charset="0"/>
              <a:ea typeface="Proxima Nova"/>
              <a:cs typeface="Arial" panose="020B0604020202020204" pitchFamily="34" charset="0"/>
              <a:sym typeface="Proxima Nova"/>
            </a:endParaRPr>
          </a:p>
        </p:txBody>
      </p:sp>
      <p:pic>
        <p:nvPicPr>
          <p:cNvPr id="104" name="Google Shape;104;p11"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105" name="Google Shape;105;p11"/>
          <p:cNvSpPr txBox="1">
            <a:spLocks noGrp="1"/>
          </p:cNvSpPr>
          <p:nvPr>
            <p:ph type="ctrTitle"/>
          </p:nvPr>
        </p:nvSpPr>
        <p:spPr>
          <a:xfrm>
            <a:off x="571525" y="1600200"/>
            <a:ext cx="6162000" cy="25800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5000"/>
              <a:buNone/>
              <a:defRPr sz="5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pic>
        <p:nvPicPr>
          <p:cNvPr id="106" name="Google Shape;106;p11" title="Unbound_GHC.png"/>
          <p:cNvPicPr preferRelativeResize="0"/>
          <p:nvPr/>
        </p:nvPicPr>
        <p:blipFill rotWithShape="1">
          <a:blip r:embed="rId3">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pter Title Blue 1">
  <p:cSld name="CUSTOM_4_1">
    <p:bg>
      <p:bgPr>
        <a:solidFill>
          <a:schemeClr val="accent3"/>
        </a:solidFill>
        <a:effectLst/>
      </p:bgPr>
    </p:bg>
    <p:spTree>
      <p:nvGrpSpPr>
        <p:cNvPr id="1" name="Shape 107"/>
        <p:cNvGrpSpPr/>
        <p:nvPr/>
      </p:nvGrpSpPr>
      <p:grpSpPr>
        <a:xfrm>
          <a:off x="0" y="0"/>
          <a:ext cx="0" cy="0"/>
          <a:chOff x="0" y="0"/>
          <a:chExt cx="0" cy="0"/>
        </a:xfrm>
      </p:grpSpPr>
      <p:sp>
        <p:nvSpPr>
          <p:cNvPr id="108" name="Google Shape;108;p12"/>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ea typeface="Proxima Nova"/>
            </a:endParaRPr>
          </a:p>
        </p:txBody>
      </p:sp>
      <p:sp>
        <p:nvSpPr>
          <p:cNvPr id="109" name="Google Shape;109;p12"/>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10" name="Google Shape;110;p12"/>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11" name="Google Shape;111;p12"/>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lt2"/>
              </a:solidFill>
              <a:latin typeface="Arial" panose="020B0604020202020204" pitchFamily="34" charset="0"/>
              <a:ea typeface="Proxima Nova"/>
              <a:cs typeface="Arial" panose="020B0604020202020204" pitchFamily="34" charset="0"/>
              <a:sym typeface="Proxima Nova"/>
            </a:endParaRPr>
          </a:p>
        </p:txBody>
      </p:sp>
      <p:pic>
        <p:nvPicPr>
          <p:cNvPr id="112" name="Google Shape;112;p12" title="AnitaB_org Logo for Dark Bkgds.png"/>
          <p:cNvPicPr preferRelativeResize="0"/>
          <p:nvPr/>
        </p:nvPicPr>
        <p:blipFill>
          <a:blip r:embed="rId2">
            <a:alphaModFix/>
          </a:blip>
          <a:stretch>
            <a:fillRect/>
          </a:stretch>
        </p:blipFill>
        <p:spPr>
          <a:xfrm>
            <a:off x="8229575" y="4669025"/>
            <a:ext cx="493389" cy="131575"/>
          </a:xfrm>
          <a:prstGeom prst="rect">
            <a:avLst/>
          </a:prstGeom>
          <a:noFill/>
          <a:ln>
            <a:noFill/>
          </a:ln>
        </p:spPr>
      </p:pic>
      <p:sp>
        <p:nvSpPr>
          <p:cNvPr id="113" name="Google Shape;113;p12"/>
          <p:cNvSpPr txBox="1">
            <a:spLocks noGrp="1"/>
          </p:cNvSpPr>
          <p:nvPr>
            <p:ph type="ctrTitle"/>
          </p:nvPr>
        </p:nvSpPr>
        <p:spPr>
          <a:xfrm>
            <a:off x="571525" y="1600200"/>
            <a:ext cx="6162000" cy="25800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5000"/>
              <a:buNone/>
              <a:defRPr sz="5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pic>
        <p:nvPicPr>
          <p:cNvPr id="114" name="Google Shape;114;p12" title="Unbound_GHC.png"/>
          <p:cNvPicPr preferRelativeResize="0"/>
          <p:nvPr/>
        </p:nvPicPr>
        <p:blipFill rotWithShape="1">
          <a:blip r:embed="rId3">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pter Title Blue 1 1">
  <p:cSld name="CUSTOM_4_1_1">
    <p:bg>
      <p:bgPr>
        <a:solidFill>
          <a:schemeClr val="accent3"/>
        </a:solidFill>
        <a:effectLst/>
      </p:bgPr>
    </p:bg>
    <p:spTree>
      <p:nvGrpSpPr>
        <p:cNvPr id="1" name="Shape 115"/>
        <p:cNvGrpSpPr/>
        <p:nvPr/>
      </p:nvGrpSpPr>
      <p:grpSpPr>
        <a:xfrm>
          <a:off x="0" y="0"/>
          <a:ext cx="0" cy="0"/>
          <a:chOff x="0" y="0"/>
          <a:chExt cx="0" cy="0"/>
        </a:xfrm>
      </p:grpSpPr>
      <p:pic>
        <p:nvPicPr>
          <p:cNvPr id="116" name="Google Shape;116;p13" title="GHC_PPTPPT Slide 2.png"/>
          <p:cNvPicPr preferRelativeResize="0"/>
          <p:nvPr/>
        </p:nvPicPr>
        <p:blipFill>
          <a:blip r:embed="rId2">
            <a:alphaModFix/>
          </a:blip>
          <a:stretch>
            <a:fillRect/>
          </a:stretch>
        </p:blipFill>
        <p:spPr>
          <a:xfrm>
            <a:off x="9" y="-23"/>
            <a:ext cx="9144000" cy="5143522"/>
          </a:xfrm>
          <a:prstGeom prst="rect">
            <a:avLst/>
          </a:prstGeom>
          <a:noFill/>
          <a:ln>
            <a:noFill/>
          </a:ln>
        </p:spPr>
      </p:pic>
      <p:sp>
        <p:nvSpPr>
          <p:cNvPr id="117" name="Google Shape;117;p13"/>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ea typeface="Proxima Nova"/>
            </a:endParaRPr>
          </a:p>
        </p:txBody>
      </p:sp>
      <p:sp>
        <p:nvSpPr>
          <p:cNvPr id="118" name="Google Shape;118;p13"/>
          <p:cNvSpPr txBox="1">
            <a:spLocks noGrp="1"/>
          </p:cNvSpPr>
          <p:nvPr>
            <p:ph type="subTitle" idx="1"/>
          </p:nvPr>
        </p:nvSpPr>
        <p:spPr>
          <a:xfrm>
            <a:off x="5320150"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19" name="Google Shape;119;p13"/>
          <p:cNvSpPr txBox="1">
            <a:spLocks noGrp="1"/>
          </p:cNvSpPr>
          <p:nvPr>
            <p:ph type="subTitle" idx="2"/>
          </p:nvPr>
        </p:nvSpPr>
        <p:spPr>
          <a:xfrm>
            <a:off x="7502225" y="228600"/>
            <a:ext cx="1413300" cy="258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600"/>
              <a:buFont typeface="Proxima Nova Semibold"/>
              <a:buNone/>
              <a:defRPr sz="600" b="0" i="0">
                <a:solidFill>
                  <a:schemeClr val="lt1"/>
                </a:solidFill>
                <a:latin typeface="Arial" panose="020B0604020202020204" pitchFamily="34" charset="0"/>
                <a:ea typeface="Arial" panose="020B0604020202020204" pitchFamily="34" charset="0"/>
                <a:cs typeface="Arial" panose="020B0604020202020204" pitchFamily="34" charset="0"/>
                <a:sym typeface="Proxima Nova Semibold"/>
              </a:defRPr>
            </a:lvl1pPr>
            <a:lvl2pPr lvl="1">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2pPr>
            <a:lvl3pPr lvl="2">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3pPr>
            <a:lvl4pPr lvl="3">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4pPr>
            <a:lvl5pPr lvl="4">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5pPr>
            <a:lvl6pPr lvl="5">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6pPr>
            <a:lvl7pPr lvl="6">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7pPr>
            <a:lvl8pPr lvl="7">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8pPr>
            <a:lvl9pPr lvl="8">
              <a:spcBef>
                <a:spcPts val="0"/>
              </a:spcBef>
              <a:spcAft>
                <a:spcPts val="0"/>
              </a:spcAft>
              <a:buClr>
                <a:schemeClr val="lt1"/>
              </a:buClr>
              <a:buSzPts val="600"/>
              <a:buFont typeface="Proxima Nova Semibold"/>
              <a:buNone/>
              <a:defRPr sz="600">
                <a:solidFill>
                  <a:schemeClr val="lt1"/>
                </a:solidFill>
                <a:latin typeface="Proxima Nova Semibold"/>
                <a:ea typeface="Proxima Nova Semibold"/>
                <a:cs typeface="Proxima Nova Semibold"/>
                <a:sym typeface="Proxima Nova Semibold"/>
              </a:defRPr>
            </a:lvl9pPr>
          </a:lstStyle>
          <a:p>
            <a:endParaRPr dirty="0"/>
          </a:p>
        </p:txBody>
      </p:sp>
      <p:sp>
        <p:nvSpPr>
          <p:cNvPr id="120" name="Google Shape;120;p13"/>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lt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lt2"/>
              </a:solidFill>
              <a:latin typeface="Arial" panose="020B0604020202020204" pitchFamily="34" charset="0"/>
              <a:ea typeface="Proxima Nova"/>
              <a:cs typeface="Arial" panose="020B0604020202020204" pitchFamily="34" charset="0"/>
              <a:sym typeface="Proxima Nova"/>
            </a:endParaRPr>
          </a:p>
        </p:txBody>
      </p:sp>
      <p:pic>
        <p:nvPicPr>
          <p:cNvPr id="121" name="Google Shape;121;p13" title="AnitaB_org Logo for Dark Bkgds.png"/>
          <p:cNvPicPr preferRelativeResize="0"/>
          <p:nvPr/>
        </p:nvPicPr>
        <p:blipFill>
          <a:blip r:embed="rId3">
            <a:alphaModFix/>
          </a:blip>
          <a:stretch>
            <a:fillRect/>
          </a:stretch>
        </p:blipFill>
        <p:spPr>
          <a:xfrm>
            <a:off x="8229575" y="4669025"/>
            <a:ext cx="493389" cy="131575"/>
          </a:xfrm>
          <a:prstGeom prst="rect">
            <a:avLst/>
          </a:prstGeom>
          <a:noFill/>
          <a:ln>
            <a:noFill/>
          </a:ln>
        </p:spPr>
      </p:pic>
      <p:sp>
        <p:nvSpPr>
          <p:cNvPr id="122" name="Google Shape;122;p13"/>
          <p:cNvSpPr txBox="1">
            <a:spLocks noGrp="1"/>
          </p:cNvSpPr>
          <p:nvPr>
            <p:ph type="ctrTitle"/>
          </p:nvPr>
        </p:nvSpPr>
        <p:spPr>
          <a:xfrm>
            <a:off x="571525" y="1600200"/>
            <a:ext cx="6162000" cy="2580000"/>
          </a:xfrm>
          <a:prstGeom prst="rect">
            <a:avLst/>
          </a:prstGeom>
        </p:spPr>
        <p:txBody>
          <a:bodyPr spcFirstLastPara="1" wrap="square" lIns="0" tIns="0" rIns="0" bIns="0" anchor="t" anchorCtr="0">
            <a:noAutofit/>
          </a:bodyPr>
          <a:lstStyle>
            <a:lvl1pPr lvl="0">
              <a:lnSpc>
                <a:spcPct val="80000"/>
              </a:lnSpc>
              <a:spcBef>
                <a:spcPts val="0"/>
              </a:spcBef>
              <a:spcAft>
                <a:spcPts val="0"/>
              </a:spcAft>
              <a:buClr>
                <a:schemeClr val="lt1"/>
              </a:buClr>
              <a:buSzPts val="5000"/>
              <a:buNone/>
              <a:defRPr sz="5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5200"/>
              <a:buFont typeface="Proxima Nova"/>
              <a:buNone/>
              <a:defRPr sz="5200">
                <a:latin typeface="Proxima Nova"/>
                <a:ea typeface="Proxima Nova"/>
                <a:cs typeface="Proxima Nova"/>
                <a:sym typeface="Proxima Nova"/>
              </a:defRPr>
            </a:lvl2pPr>
            <a:lvl3pPr lvl="2">
              <a:spcBef>
                <a:spcPts val="0"/>
              </a:spcBef>
              <a:spcAft>
                <a:spcPts val="0"/>
              </a:spcAft>
              <a:buSzPts val="5200"/>
              <a:buFont typeface="Proxima Nova"/>
              <a:buNone/>
              <a:defRPr sz="5200">
                <a:latin typeface="Proxima Nova"/>
                <a:ea typeface="Proxima Nova"/>
                <a:cs typeface="Proxima Nova"/>
                <a:sym typeface="Proxima Nova"/>
              </a:defRPr>
            </a:lvl3pPr>
            <a:lvl4pPr lvl="3">
              <a:spcBef>
                <a:spcPts val="0"/>
              </a:spcBef>
              <a:spcAft>
                <a:spcPts val="0"/>
              </a:spcAft>
              <a:buSzPts val="5200"/>
              <a:buFont typeface="Proxima Nova"/>
              <a:buNone/>
              <a:defRPr sz="5200">
                <a:latin typeface="Proxima Nova"/>
                <a:ea typeface="Proxima Nova"/>
                <a:cs typeface="Proxima Nova"/>
                <a:sym typeface="Proxima Nova"/>
              </a:defRPr>
            </a:lvl4pPr>
            <a:lvl5pPr lvl="4">
              <a:spcBef>
                <a:spcPts val="0"/>
              </a:spcBef>
              <a:spcAft>
                <a:spcPts val="0"/>
              </a:spcAft>
              <a:buSzPts val="5200"/>
              <a:buFont typeface="Proxima Nova"/>
              <a:buNone/>
              <a:defRPr sz="5200">
                <a:latin typeface="Proxima Nova"/>
                <a:ea typeface="Proxima Nova"/>
                <a:cs typeface="Proxima Nova"/>
                <a:sym typeface="Proxima Nova"/>
              </a:defRPr>
            </a:lvl5pPr>
            <a:lvl6pPr lvl="5">
              <a:spcBef>
                <a:spcPts val="0"/>
              </a:spcBef>
              <a:spcAft>
                <a:spcPts val="0"/>
              </a:spcAft>
              <a:buSzPts val="5200"/>
              <a:buFont typeface="Proxima Nova"/>
              <a:buNone/>
              <a:defRPr sz="5200">
                <a:latin typeface="Proxima Nova"/>
                <a:ea typeface="Proxima Nova"/>
                <a:cs typeface="Proxima Nova"/>
                <a:sym typeface="Proxima Nova"/>
              </a:defRPr>
            </a:lvl6pPr>
            <a:lvl7pPr lvl="6">
              <a:spcBef>
                <a:spcPts val="0"/>
              </a:spcBef>
              <a:spcAft>
                <a:spcPts val="0"/>
              </a:spcAft>
              <a:buSzPts val="5200"/>
              <a:buFont typeface="Proxima Nova"/>
              <a:buNone/>
              <a:defRPr sz="5200">
                <a:latin typeface="Proxima Nova"/>
                <a:ea typeface="Proxima Nova"/>
                <a:cs typeface="Proxima Nova"/>
                <a:sym typeface="Proxima Nova"/>
              </a:defRPr>
            </a:lvl7pPr>
            <a:lvl8pPr lvl="7">
              <a:spcBef>
                <a:spcPts val="0"/>
              </a:spcBef>
              <a:spcAft>
                <a:spcPts val="0"/>
              </a:spcAft>
              <a:buSzPts val="5200"/>
              <a:buFont typeface="Proxima Nova"/>
              <a:buNone/>
              <a:defRPr sz="5200">
                <a:latin typeface="Proxima Nova"/>
                <a:ea typeface="Proxima Nova"/>
                <a:cs typeface="Proxima Nova"/>
                <a:sym typeface="Proxima Nova"/>
              </a:defRPr>
            </a:lvl8pPr>
            <a:lvl9pPr lvl="8">
              <a:spcBef>
                <a:spcPts val="0"/>
              </a:spcBef>
              <a:spcAft>
                <a:spcPts val="0"/>
              </a:spcAft>
              <a:buSzPts val="5200"/>
              <a:buFont typeface="Proxima Nova"/>
              <a:buNone/>
              <a:defRPr sz="5200">
                <a:latin typeface="Proxima Nova"/>
                <a:ea typeface="Proxima Nova"/>
                <a:cs typeface="Proxima Nova"/>
                <a:sym typeface="Proxima Nova"/>
              </a:defRPr>
            </a:lvl9pPr>
          </a:lstStyle>
          <a:p>
            <a:endParaRPr dirty="0"/>
          </a:p>
        </p:txBody>
      </p:sp>
      <p:pic>
        <p:nvPicPr>
          <p:cNvPr id="123" name="Google Shape;123;p13" title="Unbound_GHC.png"/>
          <p:cNvPicPr preferRelativeResize="0"/>
          <p:nvPr/>
        </p:nvPicPr>
        <p:blipFill rotWithShape="1">
          <a:blip r:embed="rId4">
            <a:alphaModFix/>
            <a:extLst>
              <a:ext uri="{28A0092B-C50C-407E-A947-70E740481C1C}">
                <a14:useLocalDpi xmlns:a14="http://schemas.microsoft.com/office/drawing/2010/main"/>
              </a:ext>
            </a:extLst>
          </a:blip>
          <a:srcRect l="377" r="387"/>
          <a:stretch/>
        </p:blipFill>
        <p:spPr>
          <a:xfrm>
            <a:off x="368950" y="4542000"/>
            <a:ext cx="997074" cy="258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2 column simple black 1" userDrawn="1">
  <p:cSld name="CUSTOM_2">
    <p:bg>
      <p:bgPr>
        <a:solidFill>
          <a:schemeClr val="lt2"/>
        </a:solidFill>
        <a:effectLst/>
      </p:bgPr>
    </p:bg>
    <p:spTree>
      <p:nvGrpSpPr>
        <p:cNvPr id="1" name="Shape 124"/>
        <p:cNvGrpSpPr/>
        <p:nvPr/>
      </p:nvGrpSpPr>
      <p:grpSpPr>
        <a:xfrm>
          <a:off x="0" y="0"/>
          <a:ext cx="0" cy="0"/>
          <a:chOff x="0" y="0"/>
          <a:chExt cx="0" cy="0"/>
        </a:xfrm>
      </p:grpSpPr>
      <p:sp>
        <p:nvSpPr>
          <p:cNvPr id="125" name="Google Shape;125;p14"/>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lvl1pPr lvl="0" rtl="0">
              <a:buNone/>
              <a:defRPr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rtl="0">
              <a:buNone/>
              <a:defRPr>
                <a:solidFill>
                  <a:schemeClr val="dk2"/>
                </a:solidFill>
                <a:latin typeface="Proxima Nova"/>
                <a:ea typeface="Proxima Nova"/>
                <a:cs typeface="Proxima Nova"/>
                <a:sym typeface="Proxima Nova"/>
              </a:defRPr>
            </a:lvl2pPr>
            <a:lvl3pPr lvl="2" rtl="0">
              <a:buNone/>
              <a:defRPr>
                <a:solidFill>
                  <a:schemeClr val="dk2"/>
                </a:solidFill>
                <a:latin typeface="Proxima Nova"/>
                <a:ea typeface="Proxima Nova"/>
                <a:cs typeface="Proxima Nova"/>
                <a:sym typeface="Proxima Nova"/>
              </a:defRPr>
            </a:lvl3pPr>
            <a:lvl4pPr lvl="3" rtl="0">
              <a:buNone/>
              <a:defRPr>
                <a:solidFill>
                  <a:schemeClr val="dk2"/>
                </a:solidFill>
                <a:latin typeface="Proxima Nova"/>
                <a:ea typeface="Proxima Nova"/>
                <a:cs typeface="Proxima Nova"/>
                <a:sym typeface="Proxima Nova"/>
              </a:defRPr>
            </a:lvl4pPr>
            <a:lvl5pPr lvl="4" rtl="0">
              <a:buNone/>
              <a:defRPr>
                <a:solidFill>
                  <a:schemeClr val="dk2"/>
                </a:solidFill>
                <a:latin typeface="Proxima Nova"/>
                <a:ea typeface="Proxima Nova"/>
                <a:cs typeface="Proxima Nova"/>
                <a:sym typeface="Proxima Nova"/>
              </a:defRPr>
            </a:lvl5pPr>
            <a:lvl6pPr lvl="5" rtl="0">
              <a:buNone/>
              <a:defRPr>
                <a:solidFill>
                  <a:schemeClr val="dk2"/>
                </a:solidFill>
                <a:latin typeface="Proxima Nova"/>
                <a:ea typeface="Proxima Nova"/>
                <a:cs typeface="Proxima Nova"/>
                <a:sym typeface="Proxima Nova"/>
              </a:defRPr>
            </a:lvl6pPr>
            <a:lvl7pPr lvl="6" rtl="0">
              <a:buNone/>
              <a:defRPr>
                <a:solidFill>
                  <a:schemeClr val="dk2"/>
                </a:solidFill>
                <a:latin typeface="Proxima Nova"/>
                <a:ea typeface="Proxima Nova"/>
                <a:cs typeface="Proxima Nova"/>
                <a:sym typeface="Proxima Nova"/>
              </a:defRPr>
            </a:lvl7pPr>
            <a:lvl8pPr lvl="7" rtl="0">
              <a:buNone/>
              <a:defRPr>
                <a:solidFill>
                  <a:schemeClr val="dk2"/>
                </a:solidFill>
                <a:latin typeface="Proxima Nova"/>
                <a:ea typeface="Proxima Nova"/>
                <a:cs typeface="Proxima Nova"/>
                <a:sym typeface="Proxima Nova"/>
              </a:defRPr>
            </a:lvl8pPr>
            <a:lvl9pPr lvl="8" rtl="0">
              <a:buNone/>
              <a:defRPr>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126" name="Google Shape;126;p14"/>
          <p:cNvSpPr txBox="1">
            <a:spLocks noGrp="1"/>
          </p:cNvSpPr>
          <p:nvPr>
            <p:ph type="subTitle" idx="1"/>
          </p:nvPr>
        </p:nvSpPr>
        <p:spPr>
          <a:xfrm>
            <a:off x="571525" y="292608"/>
            <a:ext cx="7616400" cy="34020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0"/>
              </a:spcAft>
              <a:buClr>
                <a:schemeClr val="dk2"/>
              </a:buClr>
              <a:buSzPts val="800"/>
              <a:buNone/>
              <a:defRPr sz="2400" b="1" i="0">
                <a:solidFill>
                  <a:schemeClr val="accent1"/>
                </a:solidFill>
                <a:latin typeface="Arial Black" panose="020B0604020202020204" pitchFamily="34" charset="0"/>
                <a:cs typeface="Arial Black"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27" name="Google Shape;127;p14"/>
          <p:cNvSpPr txBox="1">
            <a:spLocks noGrp="1"/>
          </p:cNvSpPr>
          <p:nvPr>
            <p:ph type="subTitle" idx="2"/>
          </p:nvPr>
        </p:nvSpPr>
        <p:spPr>
          <a:xfrm>
            <a:off x="571525" y="678730"/>
            <a:ext cx="7616400" cy="3835370"/>
          </a:xfrm>
          <a:prstGeom prst="rect">
            <a:avLst/>
          </a:prstGeom>
        </p:spPr>
        <p:txBody>
          <a:bodyPr spcFirstLastPara="1" wrap="square" lIns="0" tIns="0" rIns="0" bIns="0" anchor="t" anchorCtr="0">
            <a:noAutofit/>
          </a:bodyPr>
          <a:lstStyle>
            <a:lvl1pPr marL="0" lvl="0" indent="0" rtl="0">
              <a:lnSpc>
                <a:spcPct val="100000"/>
              </a:lnSpc>
              <a:spcBef>
                <a:spcPts val="0"/>
              </a:spcBef>
              <a:spcAft>
                <a:spcPts val="1800"/>
              </a:spcAft>
              <a:buClr>
                <a:schemeClr val="dk2"/>
              </a:buClr>
              <a:buSzPts val="1600"/>
              <a:buNone/>
              <a:defRPr sz="1600" b="0" i="0">
                <a:solidFill>
                  <a:schemeClr val="bg2">
                    <a:lumMod val="75000"/>
                  </a:schemeClr>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1000"/>
              <a:buNone/>
              <a:defRPr>
                <a:solidFill>
                  <a:schemeClr val="dk2"/>
                </a:solidFill>
              </a:defRPr>
            </a:lvl2pPr>
            <a:lvl3pPr lvl="2" rtl="0">
              <a:spcBef>
                <a:spcPts val="0"/>
              </a:spcBef>
              <a:spcAft>
                <a:spcPts val="0"/>
              </a:spcAft>
              <a:buClr>
                <a:schemeClr val="dk2"/>
              </a:buClr>
              <a:buSzPts val="1000"/>
              <a:buNone/>
              <a:defRPr>
                <a:solidFill>
                  <a:schemeClr val="dk2"/>
                </a:solidFill>
              </a:defRPr>
            </a:lvl3pPr>
            <a:lvl4pPr lvl="3" rtl="0">
              <a:spcBef>
                <a:spcPts val="0"/>
              </a:spcBef>
              <a:spcAft>
                <a:spcPts val="0"/>
              </a:spcAft>
              <a:buClr>
                <a:schemeClr val="dk2"/>
              </a:buClr>
              <a:buSzPts val="1000"/>
              <a:buNone/>
              <a:defRPr>
                <a:solidFill>
                  <a:schemeClr val="dk2"/>
                </a:solidFill>
              </a:defRPr>
            </a:lvl4pPr>
            <a:lvl5pPr lvl="4" rtl="0">
              <a:spcBef>
                <a:spcPts val="0"/>
              </a:spcBef>
              <a:spcAft>
                <a:spcPts val="0"/>
              </a:spcAft>
              <a:buClr>
                <a:schemeClr val="dk2"/>
              </a:buClr>
              <a:buSzPts val="1000"/>
              <a:buNone/>
              <a:defRPr>
                <a:solidFill>
                  <a:schemeClr val="dk2"/>
                </a:solidFill>
              </a:defRPr>
            </a:lvl5pPr>
            <a:lvl6pPr lvl="5" rtl="0">
              <a:spcBef>
                <a:spcPts val="0"/>
              </a:spcBef>
              <a:spcAft>
                <a:spcPts val="0"/>
              </a:spcAft>
              <a:buClr>
                <a:schemeClr val="dk2"/>
              </a:buClr>
              <a:buSzPts val="1000"/>
              <a:buNone/>
              <a:defRPr>
                <a:solidFill>
                  <a:schemeClr val="dk2"/>
                </a:solidFill>
              </a:defRPr>
            </a:lvl6pPr>
            <a:lvl7pPr lvl="6" rtl="0">
              <a:spcBef>
                <a:spcPts val="0"/>
              </a:spcBef>
              <a:spcAft>
                <a:spcPts val="0"/>
              </a:spcAft>
              <a:buClr>
                <a:schemeClr val="dk2"/>
              </a:buClr>
              <a:buSzPts val="1000"/>
              <a:buNone/>
              <a:defRPr>
                <a:solidFill>
                  <a:schemeClr val="dk2"/>
                </a:solidFill>
              </a:defRPr>
            </a:lvl7pPr>
            <a:lvl8pPr lvl="7" rtl="0">
              <a:spcBef>
                <a:spcPts val="0"/>
              </a:spcBef>
              <a:spcAft>
                <a:spcPts val="0"/>
              </a:spcAft>
              <a:buClr>
                <a:schemeClr val="dk2"/>
              </a:buClr>
              <a:buSzPts val="1000"/>
              <a:buNone/>
              <a:defRPr>
                <a:solidFill>
                  <a:schemeClr val="dk2"/>
                </a:solidFill>
              </a:defRPr>
            </a:lvl8pPr>
            <a:lvl9pPr lvl="8" rtl="0">
              <a:spcBef>
                <a:spcPts val="0"/>
              </a:spcBef>
              <a:spcAft>
                <a:spcPts val="0"/>
              </a:spcAft>
              <a:buClr>
                <a:schemeClr val="dk2"/>
              </a:buClr>
              <a:buSzPts val="1000"/>
              <a:buNone/>
              <a:defRPr>
                <a:solidFill>
                  <a:schemeClr val="dk2"/>
                </a:solidFill>
              </a:defRPr>
            </a:lvl9pPr>
          </a:lstStyle>
          <a:p>
            <a:endParaRPr dirty="0"/>
          </a:p>
        </p:txBody>
      </p:sp>
      <p:sp>
        <p:nvSpPr>
          <p:cNvPr id="128" name="Google Shape;128;p14"/>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pic>
        <p:nvPicPr>
          <p:cNvPr id="131" name="Google Shape;131;p14" title="GHC_PPTPPT Slide 5.png"/>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44000" cy="63501"/>
          </a:xfrm>
          <a:prstGeom prst="rect">
            <a:avLst/>
          </a:prstGeom>
          <a:noFill/>
          <a:ln>
            <a:noFill/>
          </a:ln>
        </p:spPr>
      </p:pic>
      <p:pic>
        <p:nvPicPr>
          <p:cNvPr id="132" name="Google Shape;132;p14" title="Unbound_GHC_Black.png"/>
          <p:cNvPicPr preferRelativeResize="0"/>
          <p:nvPr/>
        </p:nvPicPr>
        <p:blipFill rotWithShape="1">
          <a:blip r:embed="rId3">
            <a:alphaModFix/>
            <a:extLst>
              <a:ext uri="{28A0092B-C50C-407E-A947-70E740481C1C}">
                <a14:useLocalDpi xmlns:a14="http://schemas.microsoft.com/office/drawing/2010/main"/>
              </a:ext>
            </a:extLst>
          </a:blip>
          <a:srcRect t="855" b="855"/>
          <a:stretch/>
        </p:blipFill>
        <p:spPr>
          <a:xfrm>
            <a:off x="369750" y="4548450"/>
            <a:ext cx="996695" cy="252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71525" y="228600"/>
            <a:ext cx="7658100" cy="6858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1600"/>
              <a:buFont typeface="Proxima Nova"/>
              <a:buNone/>
              <a:defRPr sz="1600">
                <a:solidFill>
                  <a:schemeClr val="dk2"/>
                </a:solidFill>
                <a:latin typeface="Proxima Nova"/>
                <a:ea typeface="Proxima Nova"/>
                <a:cs typeface="Proxima Nova"/>
                <a:sym typeface="Proxima Nova"/>
              </a:defRPr>
            </a:lvl1pPr>
            <a:lvl2pPr lvl="1">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2pPr>
            <a:lvl3pPr lvl="2">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3pPr>
            <a:lvl4pPr lvl="3">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4pPr>
            <a:lvl5pPr lvl="4">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5pPr>
            <a:lvl6pPr lvl="5">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6pPr>
            <a:lvl7pPr lvl="6">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7pPr>
            <a:lvl8pPr lvl="7">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8pPr>
            <a:lvl9pPr lvl="8">
              <a:spcBef>
                <a:spcPts val="0"/>
              </a:spcBef>
              <a:spcAft>
                <a:spcPts val="0"/>
              </a:spcAft>
              <a:buClr>
                <a:srgbClr val="0F100E"/>
              </a:buClr>
              <a:buSzPts val="2800"/>
              <a:buFont typeface="IBM Plex Sans Light"/>
              <a:buNone/>
              <a:defRPr sz="2800">
                <a:solidFill>
                  <a:srgbClr val="0F100E"/>
                </a:solidFill>
                <a:latin typeface="IBM Plex Sans Light"/>
                <a:ea typeface="IBM Plex Sans Light"/>
                <a:cs typeface="IBM Plex Sans Light"/>
                <a:sym typeface="IBM Plex Sans Light"/>
              </a:defRPr>
            </a:lvl9pPr>
          </a:lstStyle>
          <a:p>
            <a:endParaRPr dirty="0"/>
          </a:p>
        </p:txBody>
      </p:sp>
      <p:sp>
        <p:nvSpPr>
          <p:cNvPr id="7" name="Google Shape;7;p1"/>
          <p:cNvSpPr txBox="1">
            <a:spLocks noGrp="1"/>
          </p:cNvSpPr>
          <p:nvPr>
            <p:ph type="body" idx="1"/>
          </p:nvPr>
        </p:nvSpPr>
        <p:spPr>
          <a:xfrm>
            <a:off x="571500" y="1257300"/>
            <a:ext cx="8260800" cy="3416400"/>
          </a:xfrm>
          <a:prstGeom prst="rect">
            <a:avLst/>
          </a:prstGeom>
          <a:noFill/>
          <a:ln>
            <a:noFill/>
          </a:ln>
        </p:spPr>
        <p:txBody>
          <a:bodyPr spcFirstLastPara="1" wrap="square" lIns="0" tIns="0" rIns="0" bIns="0" anchor="t" anchorCtr="0">
            <a:noAutofit/>
          </a:bodyPr>
          <a:lstStyle>
            <a:lvl1pPr marL="457200" lvl="0"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1pPr>
            <a:lvl2pPr marL="914400" lvl="1"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2pPr>
            <a:lvl3pPr marL="1371600" lvl="2"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3pPr>
            <a:lvl4pPr marL="1828800" lvl="3"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4pPr>
            <a:lvl5pPr marL="2286000" lvl="4"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5pPr>
            <a:lvl6pPr marL="2743200" lvl="5"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6pPr>
            <a:lvl7pPr marL="3200400" lvl="6"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7pPr>
            <a:lvl8pPr marL="3657600" lvl="7"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8pPr>
            <a:lvl9pPr marL="4114800" lvl="8" indent="-292100">
              <a:lnSpc>
                <a:spcPct val="115000"/>
              </a:lnSpc>
              <a:spcBef>
                <a:spcPts val="0"/>
              </a:spcBef>
              <a:spcAft>
                <a:spcPts val="0"/>
              </a:spcAft>
              <a:buClr>
                <a:schemeClr val="dk2"/>
              </a:buClr>
              <a:buSzPts val="1000"/>
              <a:buFont typeface="Proxima Nova"/>
              <a:buChar char="■"/>
              <a:defRPr sz="1000">
                <a:solidFill>
                  <a:schemeClr val="dk2"/>
                </a:solidFill>
                <a:latin typeface="Proxima Nova"/>
                <a:ea typeface="Proxima Nova"/>
                <a:cs typeface="Proxima Nova"/>
                <a:sym typeface="Proxima Nova"/>
              </a:defRPr>
            </a:lvl9pPr>
          </a:lstStyle>
          <a:p>
            <a:endParaRPr dirty="0"/>
          </a:p>
        </p:txBody>
      </p:sp>
      <p:sp>
        <p:nvSpPr>
          <p:cNvPr id="8" name="Google Shape;8;p1"/>
          <p:cNvSpPr txBox="1">
            <a:spLocks noGrp="1"/>
          </p:cNvSpPr>
          <p:nvPr>
            <p:ph type="sldNum" idx="12"/>
          </p:nvPr>
        </p:nvSpPr>
        <p:spPr>
          <a:xfrm>
            <a:off x="8366708" y="4423042"/>
            <a:ext cx="548700" cy="393600"/>
          </a:xfrm>
          <a:prstGeom prst="rect">
            <a:avLst/>
          </a:prstGeom>
          <a:noFill/>
          <a:ln>
            <a:noFill/>
          </a:ln>
        </p:spPr>
        <p:txBody>
          <a:bodyPr spcFirstLastPara="1" wrap="square" lIns="0" tIns="0" rIns="0" bIns="0" anchor="b" anchorCtr="0">
            <a:normAutofit/>
          </a:bodyPr>
          <a:lstStyle>
            <a:lvl1pPr lvl="0" algn="r">
              <a:buNone/>
              <a:defRPr sz="5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a:buNone/>
              <a:defRPr sz="500">
                <a:solidFill>
                  <a:schemeClr val="dk2"/>
                </a:solidFill>
                <a:latin typeface="Proxima Nova"/>
                <a:ea typeface="Proxima Nova"/>
                <a:cs typeface="Proxima Nova"/>
                <a:sym typeface="Proxima Nova"/>
              </a:defRPr>
            </a:lvl2pPr>
            <a:lvl3pPr lvl="2" algn="r">
              <a:buNone/>
              <a:defRPr sz="500">
                <a:solidFill>
                  <a:schemeClr val="dk2"/>
                </a:solidFill>
                <a:latin typeface="Proxima Nova"/>
                <a:ea typeface="Proxima Nova"/>
                <a:cs typeface="Proxima Nova"/>
                <a:sym typeface="Proxima Nova"/>
              </a:defRPr>
            </a:lvl3pPr>
            <a:lvl4pPr lvl="3" algn="r">
              <a:buNone/>
              <a:defRPr sz="500">
                <a:solidFill>
                  <a:schemeClr val="dk2"/>
                </a:solidFill>
                <a:latin typeface="Proxima Nova"/>
                <a:ea typeface="Proxima Nova"/>
                <a:cs typeface="Proxima Nova"/>
                <a:sym typeface="Proxima Nova"/>
              </a:defRPr>
            </a:lvl4pPr>
            <a:lvl5pPr lvl="4" algn="r">
              <a:buNone/>
              <a:defRPr sz="500">
                <a:solidFill>
                  <a:schemeClr val="dk2"/>
                </a:solidFill>
                <a:latin typeface="Proxima Nova"/>
                <a:ea typeface="Proxima Nova"/>
                <a:cs typeface="Proxima Nova"/>
                <a:sym typeface="Proxima Nova"/>
              </a:defRPr>
            </a:lvl5pPr>
            <a:lvl6pPr lvl="5" algn="r">
              <a:buNone/>
              <a:defRPr sz="500">
                <a:solidFill>
                  <a:schemeClr val="dk2"/>
                </a:solidFill>
                <a:latin typeface="Proxima Nova"/>
                <a:ea typeface="Proxima Nova"/>
                <a:cs typeface="Proxima Nova"/>
                <a:sym typeface="Proxima Nova"/>
              </a:defRPr>
            </a:lvl6pPr>
            <a:lvl7pPr lvl="6" algn="r">
              <a:buNone/>
              <a:defRPr sz="500">
                <a:solidFill>
                  <a:schemeClr val="dk2"/>
                </a:solidFill>
                <a:latin typeface="Proxima Nova"/>
                <a:ea typeface="Proxima Nova"/>
                <a:cs typeface="Proxima Nova"/>
                <a:sym typeface="Proxima Nova"/>
              </a:defRPr>
            </a:lvl7pPr>
            <a:lvl8pPr lvl="7" algn="r">
              <a:buNone/>
              <a:defRPr sz="500">
                <a:solidFill>
                  <a:schemeClr val="dk2"/>
                </a:solidFill>
                <a:latin typeface="Proxima Nova"/>
                <a:ea typeface="Proxima Nova"/>
                <a:cs typeface="Proxima Nova"/>
                <a:sym typeface="Proxima Nova"/>
              </a:defRPr>
            </a:lvl8pPr>
            <a:lvl9pPr lvl="8" algn="r">
              <a:buNone/>
              <a:defRPr sz="5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9" name="Google Shape;9;p1"/>
          <p:cNvSpPr txBox="1"/>
          <p:nvPr/>
        </p:nvSpPr>
        <p:spPr>
          <a:xfrm rot="5400000">
            <a:off x="8210175" y="3564750"/>
            <a:ext cx="1511400" cy="2052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SzPts val="1100"/>
              <a:buFont typeface="Arial"/>
              <a:buNone/>
            </a:pPr>
            <a:r>
              <a:rPr lang="en" sz="500" b="0" i="0" dirty="0">
                <a:solidFill>
                  <a:schemeClr val="dk2"/>
                </a:solidFill>
                <a:latin typeface="Arial" panose="020B0604020202020204" pitchFamily="34" charset="0"/>
                <a:ea typeface="Proxima Nova"/>
                <a:cs typeface="Arial" panose="020B0604020202020204" pitchFamily="34" charset="0"/>
                <a:sym typeface="Proxima Nova"/>
              </a:rPr>
              <a:t>Confidential &amp; Proprietary. For internal use only.</a:t>
            </a:r>
            <a:endParaRPr sz="500" b="0" i="0" dirty="0">
              <a:solidFill>
                <a:schemeClr val="dk2"/>
              </a:solidFill>
              <a:latin typeface="Arial" panose="020B0604020202020204" pitchFamily="34" charset="0"/>
              <a:ea typeface="Proxima Nova"/>
              <a:cs typeface="Arial" panose="020B0604020202020204" pitchFamily="34" charset="0"/>
              <a:sym typeface="Proxima Nova"/>
            </a:endParaRPr>
          </a:p>
        </p:txBody>
      </p:sp>
      <p:pic>
        <p:nvPicPr>
          <p:cNvPr id="10" name="Google Shape;10;p1" title="AnitaB_org Logo_transparent.png"/>
          <p:cNvPicPr preferRelativeResize="0"/>
          <p:nvPr/>
        </p:nvPicPr>
        <p:blipFill>
          <a:blip r:embed="rId19">
            <a:alphaModFix/>
          </a:blip>
          <a:stretch>
            <a:fillRect/>
          </a:stretch>
        </p:blipFill>
        <p:spPr>
          <a:xfrm>
            <a:off x="8229575" y="4669025"/>
            <a:ext cx="493778" cy="1304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8" r:id="rId7"/>
    <p:sldLayoutId id="2147483659" r:id="rId8"/>
    <p:sldLayoutId id="2147483660" r:id="rId9"/>
    <p:sldLayoutId id="2147483663" r:id="rId10"/>
    <p:sldLayoutId id="2147483664" r:id="rId11"/>
    <p:sldLayoutId id="2147483665" r:id="rId12"/>
    <p:sldLayoutId id="2147483666" r:id="rId13"/>
    <p:sldLayoutId id="2147483668" r:id="rId14"/>
    <p:sldLayoutId id="2147483670" r:id="rId15"/>
    <p:sldLayoutId id="2147483672" r:id="rId16"/>
    <p:sldLayoutId id="214748367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584">
          <p15:clr>
            <a:srgbClr val="E46962"/>
          </p15:clr>
        </p15:guide>
        <p15:guide id="2" pos="2880">
          <p15:clr>
            <a:srgbClr val="E46962"/>
          </p15:clr>
        </p15:guide>
        <p15:guide id="3" pos="144">
          <p15:clr>
            <a:srgbClr val="E46962"/>
          </p15:clr>
        </p15:guide>
        <p15:guide id="4" orient="horz" pos="144">
          <p15:clr>
            <a:srgbClr val="E46962"/>
          </p15:clr>
        </p15:guide>
        <p15:guide id="5" pos="5616">
          <p15:clr>
            <a:srgbClr val="E46962"/>
          </p15:clr>
        </p15:guide>
        <p15:guide id="6" orient="horz" pos="3096">
          <p15:clr>
            <a:srgbClr val="E46962"/>
          </p15:clr>
        </p15:guide>
        <p15:guide id="7" pos="360">
          <p15:clr>
            <a:srgbClr val="E46962"/>
          </p15:clr>
        </p15:guide>
        <p15:guide id="8" orient="horz" pos="576">
          <p15:clr>
            <a:srgbClr val="E46962"/>
          </p15:clr>
        </p15:guide>
        <p15:guide id="9" orient="horz" pos="792">
          <p15:clr>
            <a:srgbClr val="E46962"/>
          </p15:clr>
        </p15:guide>
        <p15:guide id="10" orient="horz" pos="3024">
          <p15:clr>
            <a:srgbClr val="E46962"/>
          </p15:clr>
        </p15:guide>
        <p15:guide id="11" pos="576">
          <p15:clr>
            <a:srgbClr val="E46962"/>
          </p15:clr>
        </p15:guide>
        <p15:guide id="12" pos="602">
          <p15:clr>
            <a:srgbClr val="E46962"/>
          </p15:clr>
        </p15:guide>
        <p15:guide id="13" pos="1034">
          <p15:clr>
            <a:srgbClr val="E46962"/>
          </p15:clr>
        </p15:guide>
        <p15:guide id="14" pos="1060">
          <p15:clr>
            <a:srgbClr val="E46962"/>
          </p15:clr>
        </p15:guide>
        <p15:guide id="15" pos="1492">
          <p15:clr>
            <a:srgbClr val="E46962"/>
          </p15:clr>
        </p15:guide>
        <p15:guide id="16" pos="1519">
          <p15:clr>
            <a:srgbClr val="E46962"/>
          </p15:clr>
        </p15:guide>
        <p15:guide id="17" pos="1951">
          <p15:clr>
            <a:srgbClr val="E46962"/>
          </p15:clr>
        </p15:guide>
        <p15:guide id="18" pos="1977">
          <p15:clr>
            <a:srgbClr val="E46962"/>
          </p15:clr>
        </p15:guide>
        <p15:guide id="19" pos="2435">
          <p15:clr>
            <a:srgbClr val="E46962"/>
          </p15:clr>
        </p15:guide>
        <p15:guide id="20" pos="2409">
          <p15:clr>
            <a:srgbClr val="E46962"/>
          </p15:clr>
        </p15:guide>
        <p15:guide id="21" pos="2867">
          <p15:clr>
            <a:srgbClr val="E46962"/>
          </p15:clr>
        </p15:guide>
        <p15:guide id="22" pos="2893">
          <p15:clr>
            <a:srgbClr val="E46962"/>
          </p15:clr>
        </p15:guide>
        <p15:guide id="23" pos="3325">
          <p15:clr>
            <a:srgbClr val="E46962"/>
          </p15:clr>
        </p15:guide>
        <p15:guide id="24" pos="3351">
          <p15:clr>
            <a:srgbClr val="E46962"/>
          </p15:clr>
        </p15:guide>
        <p15:guide id="25" pos="3783">
          <p15:clr>
            <a:srgbClr val="E46962"/>
          </p15:clr>
        </p15:guide>
        <p15:guide id="26" pos="3809">
          <p15:clr>
            <a:srgbClr val="E46962"/>
          </p15:clr>
        </p15:guide>
        <p15:guide id="27" pos="4268">
          <p15:clr>
            <a:srgbClr val="E46962"/>
          </p15:clr>
        </p15:guide>
        <p15:guide id="28" pos="4241">
          <p15:clr>
            <a:srgbClr val="E46962"/>
          </p15:clr>
        </p15:guide>
        <p15:guide id="29" pos="4700">
          <p15:clr>
            <a:srgbClr val="E46962"/>
          </p15:clr>
        </p15:guide>
        <p15:guide id="30" pos="4726">
          <p15:clr>
            <a:srgbClr val="E46962"/>
          </p15:clr>
        </p15:guide>
        <p15:guide id="31" pos="5158">
          <p15:clr>
            <a:srgbClr val="E46962"/>
          </p15:clr>
        </p15:guide>
        <p15:guide id="32" pos="5184">
          <p15:clr>
            <a:srgbClr val="E46962"/>
          </p15:clr>
        </p15:guide>
        <p15:guide id="33" orient="horz" pos="864">
          <p15:clr>
            <a:srgbClr val="E46962"/>
          </p15:clr>
        </p15:guide>
        <p15:guide id="34" orient="horz" pos="2941">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6" name="Google Shape;236;p27"/>
          <p:cNvSpPr txBox="1">
            <a:spLocks noGrp="1"/>
          </p:cNvSpPr>
          <p:nvPr>
            <p:ph type="title" idx="4294967295"/>
          </p:nvPr>
        </p:nvSpPr>
        <p:spPr>
          <a:xfrm>
            <a:off x="7534798" y="-341555"/>
            <a:ext cx="1412875" cy="258763"/>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1200"/>
              </a:spcAft>
              <a:buClr>
                <a:schemeClr val="lt1"/>
              </a:buClr>
              <a:buSzPts val="600"/>
              <a:buFont typeface="Proxima Nova Semibold"/>
              <a:buNone/>
              <a:tabLst/>
              <a:defRPr/>
            </a:pPr>
            <a:r>
              <a:rPr kumimoji="0" lang="en-US" sz="600" b="0" i="0" u="none" strike="noStrike" kern="0" cap="none" spc="0" normalizeH="0" baseline="0" noProof="0" dirty="0">
                <a:ln>
                  <a:noFill/>
                </a:ln>
                <a:solidFill>
                  <a:srgbClr val="FF0000"/>
                </a:solidFill>
                <a:effectLst/>
                <a:uLnTx/>
                <a:uFillTx/>
                <a:latin typeface="+mn-lt"/>
                <a:ea typeface="Arial" panose="020B0604020202020204" pitchFamily="34" charset="0"/>
                <a:cs typeface="Arial" panose="020B0604020202020204" pitchFamily="34" charset="0"/>
                <a:sym typeface="Proxima Nova Semibold"/>
              </a:rPr>
              <a:t>GHC Intro</a:t>
            </a:r>
          </a:p>
        </p:txBody>
      </p:sp>
      <p:sp>
        <p:nvSpPr>
          <p:cNvPr id="234" name="Google Shape;234;p27"/>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67B6387-4556-8FC6-33F3-F544F1BDC57B}"/>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1270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Context</a:t>
            </a:r>
          </a:p>
        </p:txBody>
      </p:sp>
      <p:sp>
        <p:nvSpPr>
          <p:cNvPr id="4" name="Subtitle 3">
            <a:extLst>
              <a:ext uri="{FF2B5EF4-FFF2-40B4-BE49-F238E27FC236}">
                <a16:creationId xmlns:a16="http://schemas.microsoft.com/office/drawing/2014/main" id="{91E6B64E-8FE0-5463-7F8E-6E45137CC595}"/>
              </a:ext>
            </a:extLst>
          </p:cNvPr>
          <p:cNvSpPr>
            <a:spLocks noGrp="1"/>
          </p:cNvSpPr>
          <p:nvPr>
            <p:ph type="subTitle" idx="2"/>
          </p:nvPr>
        </p:nvSpPr>
        <p:spPr>
          <a:xfrm>
            <a:off x="571525" y="1371600"/>
            <a:ext cx="4947148" cy="2619488"/>
          </a:xfrm>
        </p:spPr>
        <p:txBody>
          <a:bodyPr numCol="1" spcCol="457200"/>
          <a:lstStyle/>
          <a:p>
            <a:pPr marL="0" indent="0">
              <a:lnSpc>
                <a:spcPct val="110000"/>
              </a:lnSpc>
              <a:spcAft>
                <a:spcPts val="1200"/>
              </a:spcAft>
            </a:pPr>
            <a:r>
              <a:rPr lang="en-US" sz="1200" dirty="0">
                <a:solidFill>
                  <a:schemeClr val="bg2">
                    <a:lumMod val="75000"/>
                  </a:schemeClr>
                </a:solidFill>
              </a:rPr>
              <a:t>Government services are shifting to web-based platforms to benefit from the cost and time saving advantages inherent in these technologies, while increasing the relevance and level of service provided.</a:t>
            </a:r>
          </a:p>
          <a:p>
            <a:pPr marL="0" indent="0">
              <a:lnSpc>
                <a:spcPct val="110000"/>
              </a:lnSpc>
              <a:spcAft>
                <a:spcPts val="1200"/>
              </a:spcAft>
            </a:pPr>
            <a:r>
              <a:rPr lang="en-US" sz="1200" dirty="0">
                <a:solidFill>
                  <a:schemeClr val="bg2">
                    <a:lumMod val="75000"/>
                  </a:schemeClr>
                </a:solidFill>
              </a:rPr>
              <a:t>Interactive technologies like chatbots can provide high-level targeted services for common questions, simple requests, and preliminary information for complex requests without human supervision — saving time and money, while providing value to the user. </a:t>
            </a:r>
          </a:p>
          <a:p>
            <a:pPr marL="0" indent="0">
              <a:lnSpc>
                <a:spcPct val="110000"/>
              </a:lnSpc>
              <a:spcAft>
                <a:spcPts val="1200"/>
              </a:spcAft>
            </a:pPr>
            <a:r>
              <a:rPr lang="en-US" sz="1200" dirty="0">
                <a:solidFill>
                  <a:schemeClr val="bg2">
                    <a:lumMod val="75000"/>
                  </a:schemeClr>
                </a:solidFill>
              </a:rPr>
              <a:t>As the U.S. government’s online services are meant for a broad cross-section of citizens, they must provide satisfactory experiences to all users, including those with disabilities.</a:t>
            </a:r>
          </a:p>
        </p:txBody>
      </p:sp>
      <p:grpSp>
        <p:nvGrpSpPr>
          <p:cNvPr id="23" name="Group 22">
            <a:extLst>
              <a:ext uri="{FF2B5EF4-FFF2-40B4-BE49-F238E27FC236}">
                <a16:creationId xmlns:a16="http://schemas.microsoft.com/office/drawing/2014/main" id="{08893196-CF04-CC49-7A5E-9E9B69A7E37D}"/>
              </a:ext>
              <a:ext uri="{C183D7F6-B498-43B3-948B-1728B52AA6E4}">
                <adec:decorative xmlns:adec="http://schemas.microsoft.com/office/drawing/2017/decorative" val="1"/>
              </a:ext>
            </a:extLst>
          </p:cNvPr>
          <p:cNvGrpSpPr/>
          <p:nvPr/>
        </p:nvGrpSpPr>
        <p:grpSpPr>
          <a:xfrm>
            <a:off x="5668606" y="1476796"/>
            <a:ext cx="2907388" cy="2761717"/>
            <a:chOff x="5668606" y="1476796"/>
            <a:chExt cx="2907388" cy="2761717"/>
          </a:xfrm>
        </p:grpSpPr>
        <p:sp>
          <p:nvSpPr>
            <p:cNvPr id="22" name="Freeform 21">
              <a:extLst>
                <a:ext uri="{FF2B5EF4-FFF2-40B4-BE49-F238E27FC236}">
                  <a16:creationId xmlns:a16="http://schemas.microsoft.com/office/drawing/2014/main" id="{C41BCC9B-88D9-78F0-B914-5112F1FE6D77}"/>
                </a:ext>
              </a:extLst>
            </p:cNvPr>
            <p:cNvSpPr/>
            <p:nvPr/>
          </p:nvSpPr>
          <p:spPr>
            <a:xfrm flipH="1">
              <a:off x="6202740" y="1695392"/>
              <a:ext cx="983369" cy="896611"/>
            </a:xfrm>
            <a:custGeom>
              <a:avLst/>
              <a:gdLst>
                <a:gd name="connsiteX0" fmla="*/ 1447799 w 1538285"/>
                <a:gd name="connsiteY0" fmla="*/ 45244 h 1402570"/>
                <a:gd name="connsiteX1" fmla="*/ 1493042 w 1538285"/>
                <a:gd name="connsiteY1" fmla="*/ 90488 h 1402570"/>
                <a:gd name="connsiteX2" fmla="*/ 1493042 w 1538285"/>
                <a:gd name="connsiteY2" fmla="*/ 995372 h 1402570"/>
                <a:gd name="connsiteX3" fmla="*/ 1447799 w 1538285"/>
                <a:gd name="connsiteY3" fmla="*/ 1040617 h 1402570"/>
                <a:gd name="connsiteX4" fmla="*/ 1176336 w 1538285"/>
                <a:gd name="connsiteY4" fmla="*/ 1040617 h 1402570"/>
                <a:gd name="connsiteX5" fmla="*/ 1176336 w 1538285"/>
                <a:gd name="connsiteY5" fmla="*/ 1293351 h 1402570"/>
                <a:gd name="connsiteX6" fmla="*/ 948172 w 1538285"/>
                <a:gd name="connsiteY6" fmla="*/ 1065184 h 1402570"/>
                <a:gd name="connsiteX7" fmla="*/ 934916 w 1538285"/>
                <a:gd name="connsiteY7" fmla="*/ 1051928 h 1402570"/>
                <a:gd name="connsiteX8" fmla="*/ 90487 w 1538285"/>
                <a:gd name="connsiteY8" fmla="*/ 1051928 h 1402570"/>
                <a:gd name="connsiteX9" fmla="*/ 45244 w 1538285"/>
                <a:gd name="connsiteY9" fmla="*/ 1006684 h 1402570"/>
                <a:gd name="connsiteX10" fmla="*/ 45244 w 1538285"/>
                <a:gd name="connsiteY10" fmla="*/ 90488 h 1402570"/>
                <a:gd name="connsiteX11" fmla="*/ 90487 w 1538285"/>
                <a:gd name="connsiteY11" fmla="*/ 45244 h 1402570"/>
                <a:gd name="connsiteX12" fmla="*/ 1447799 w 1538285"/>
                <a:gd name="connsiteY12" fmla="*/ 45244 h 1402570"/>
                <a:gd name="connsiteX13" fmla="*/ 1447799 w 1538285"/>
                <a:gd name="connsiteY13" fmla="*/ 0 h 1402570"/>
                <a:gd name="connsiteX14" fmla="*/ 90487 w 1538285"/>
                <a:gd name="connsiteY14" fmla="*/ 0 h 1402570"/>
                <a:gd name="connsiteX15" fmla="*/ 0 w 1538285"/>
                <a:gd name="connsiteY15" fmla="*/ 90488 h 1402570"/>
                <a:gd name="connsiteX16" fmla="*/ 0 w 1538285"/>
                <a:gd name="connsiteY16" fmla="*/ 1006684 h 1402570"/>
                <a:gd name="connsiteX17" fmla="*/ 90487 w 1538285"/>
                <a:gd name="connsiteY17" fmla="*/ 1097172 h 1402570"/>
                <a:gd name="connsiteX18" fmla="*/ 916185 w 1538285"/>
                <a:gd name="connsiteY18" fmla="*/ 1097172 h 1402570"/>
                <a:gd name="connsiteX19" fmla="*/ 1221580 w 1538285"/>
                <a:gd name="connsiteY19" fmla="*/ 1402570 h 1402570"/>
                <a:gd name="connsiteX20" fmla="*/ 1221580 w 1538285"/>
                <a:gd name="connsiteY20" fmla="*/ 1085861 h 1402570"/>
                <a:gd name="connsiteX21" fmla="*/ 1447799 w 1538285"/>
                <a:gd name="connsiteY21" fmla="*/ 1085861 h 1402570"/>
                <a:gd name="connsiteX22" fmla="*/ 1538286 w 1538285"/>
                <a:gd name="connsiteY22" fmla="*/ 995372 h 1402570"/>
                <a:gd name="connsiteX23" fmla="*/ 1538286 w 1538285"/>
                <a:gd name="connsiteY23" fmla="*/ 90488 h 1402570"/>
                <a:gd name="connsiteX24" fmla="*/ 1447799 w 1538285"/>
                <a:gd name="connsiteY24" fmla="*/ 0 h 140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38285" h="1402570">
                  <a:moveTo>
                    <a:pt x="1447799" y="45244"/>
                  </a:moveTo>
                  <a:cubicBezTo>
                    <a:pt x="1472787" y="45244"/>
                    <a:pt x="1493042" y="65500"/>
                    <a:pt x="1493042" y="90488"/>
                  </a:cubicBezTo>
                  <a:lnTo>
                    <a:pt x="1493042" y="995372"/>
                  </a:lnTo>
                  <a:cubicBezTo>
                    <a:pt x="1493042" y="1020361"/>
                    <a:pt x="1472787" y="1040617"/>
                    <a:pt x="1447799" y="1040617"/>
                  </a:cubicBezTo>
                  <a:lnTo>
                    <a:pt x="1176336" y="1040617"/>
                  </a:lnTo>
                  <a:lnTo>
                    <a:pt x="1176336" y="1293351"/>
                  </a:lnTo>
                  <a:lnTo>
                    <a:pt x="948172" y="1065184"/>
                  </a:lnTo>
                  <a:lnTo>
                    <a:pt x="934916" y="1051928"/>
                  </a:lnTo>
                  <a:lnTo>
                    <a:pt x="90487" y="1051928"/>
                  </a:lnTo>
                  <a:cubicBezTo>
                    <a:pt x="65499" y="1051928"/>
                    <a:pt x="45244" y="1031672"/>
                    <a:pt x="45244" y="1006684"/>
                  </a:cubicBezTo>
                  <a:lnTo>
                    <a:pt x="45244" y="90488"/>
                  </a:lnTo>
                  <a:cubicBezTo>
                    <a:pt x="45244" y="65500"/>
                    <a:pt x="65499" y="45244"/>
                    <a:pt x="90487" y="45244"/>
                  </a:cubicBezTo>
                  <a:lnTo>
                    <a:pt x="1447799" y="45244"/>
                  </a:lnTo>
                  <a:moveTo>
                    <a:pt x="1447799" y="0"/>
                  </a:moveTo>
                  <a:lnTo>
                    <a:pt x="90487" y="0"/>
                  </a:lnTo>
                  <a:cubicBezTo>
                    <a:pt x="40513" y="0"/>
                    <a:pt x="0" y="40514"/>
                    <a:pt x="0" y="90488"/>
                  </a:cubicBezTo>
                  <a:lnTo>
                    <a:pt x="0" y="1006684"/>
                  </a:lnTo>
                  <a:cubicBezTo>
                    <a:pt x="0" y="1056658"/>
                    <a:pt x="40513" y="1097172"/>
                    <a:pt x="90487" y="1097172"/>
                  </a:cubicBezTo>
                  <a:lnTo>
                    <a:pt x="916185" y="1097172"/>
                  </a:lnTo>
                  <a:lnTo>
                    <a:pt x="1221580" y="1402570"/>
                  </a:lnTo>
                  <a:lnTo>
                    <a:pt x="1221580" y="1085861"/>
                  </a:lnTo>
                  <a:lnTo>
                    <a:pt x="1447799" y="1085861"/>
                  </a:lnTo>
                  <a:cubicBezTo>
                    <a:pt x="1497772" y="1085861"/>
                    <a:pt x="1538286" y="1045347"/>
                    <a:pt x="1538286" y="995372"/>
                  </a:cubicBezTo>
                  <a:lnTo>
                    <a:pt x="1538286" y="90488"/>
                  </a:lnTo>
                  <a:cubicBezTo>
                    <a:pt x="1538286" y="40514"/>
                    <a:pt x="1497772" y="0"/>
                    <a:pt x="1447799" y="0"/>
                  </a:cubicBezTo>
                  <a:close/>
                </a:path>
              </a:pathLst>
            </a:custGeom>
            <a:solidFill>
              <a:schemeClr val="tx2">
                <a:lumMod val="75000"/>
              </a:schemeClr>
            </a:solidFill>
            <a:ln w="19447"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613A2514-5578-9967-F406-6B1C945692E2}"/>
                </a:ext>
                <a:ext uri="{C183D7F6-B498-43B3-948B-1728B52AA6E4}">
                  <adec:decorative xmlns:adec="http://schemas.microsoft.com/office/drawing/2017/decorative" val="1"/>
                </a:ext>
              </a:extLst>
            </p:cNvPr>
            <p:cNvGrpSpPr/>
            <p:nvPr/>
          </p:nvGrpSpPr>
          <p:grpSpPr>
            <a:xfrm>
              <a:off x="5668606" y="2092426"/>
              <a:ext cx="2907388" cy="2146087"/>
              <a:chOff x="6238762" y="2996068"/>
              <a:chExt cx="2033868" cy="1501299"/>
            </a:xfrm>
            <a:solidFill>
              <a:schemeClr val="tx2">
                <a:lumMod val="90000"/>
              </a:schemeClr>
            </a:solidFill>
          </p:grpSpPr>
          <p:pic>
            <p:nvPicPr>
              <p:cNvPr id="8" name="Graphic 7" descr="Support Dog outline">
                <a:extLst>
                  <a:ext uri="{FF2B5EF4-FFF2-40B4-BE49-F238E27FC236}">
                    <a16:creationId xmlns:a16="http://schemas.microsoft.com/office/drawing/2014/main" id="{C0168168-5B1F-8EC8-B85B-CC9BB29F37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238762" y="3684493"/>
                <a:ext cx="689162" cy="689162"/>
              </a:xfrm>
              <a:prstGeom prst="rect">
                <a:avLst/>
              </a:prstGeom>
            </p:spPr>
          </p:pic>
          <p:pic>
            <p:nvPicPr>
              <p:cNvPr id="10" name="Graphic 9" descr="Universal access outline">
                <a:extLst>
                  <a:ext uri="{FF2B5EF4-FFF2-40B4-BE49-F238E27FC236}">
                    <a16:creationId xmlns:a16="http://schemas.microsoft.com/office/drawing/2014/main" id="{A8564394-62D5-DC89-593A-AE671E5A1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1331" y="2996068"/>
                <a:ext cx="1501299" cy="1501299"/>
              </a:xfrm>
              <a:prstGeom prst="rect">
                <a:avLst/>
              </a:prstGeom>
            </p:spPr>
          </p:pic>
          <p:cxnSp>
            <p:nvCxnSpPr>
              <p:cNvPr id="14" name="Straight Connector 13">
                <a:extLst>
                  <a:ext uri="{FF2B5EF4-FFF2-40B4-BE49-F238E27FC236}">
                    <a16:creationId xmlns:a16="http://schemas.microsoft.com/office/drawing/2014/main" id="{179E3055-EC73-C524-9799-5F241445FA8A}"/>
                  </a:ext>
                </a:extLst>
              </p:cNvPr>
              <p:cNvCxnSpPr>
                <a:cxnSpLocks/>
              </p:cNvCxnSpPr>
              <p:nvPr/>
            </p:nvCxnSpPr>
            <p:spPr>
              <a:xfrm>
                <a:off x="6677247" y="3792279"/>
                <a:ext cx="191386" cy="56707"/>
              </a:xfrm>
              <a:prstGeom prst="line">
                <a:avLst/>
              </a:prstGeom>
              <a:grpFill/>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Picture Placeholder 29" descr="Chat bubble with solid fill">
              <a:extLst>
                <a:ext uri="{FF2B5EF4-FFF2-40B4-BE49-F238E27FC236}">
                  <a16:creationId xmlns:a16="http://schemas.microsoft.com/office/drawing/2014/main" id="{AB26B99B-DBF1-CF3C-0295-2037253DAD5D}"/>
                </a:ext>
              </a:extLst>
            </p:cNvPr>
            <p:cNvPicPr>
              <a:picLocks noChangeAspect="1"/>
            </p:cNvPicPr>
            <p:nvPr/>
          </p:nvPicPr>
          <p:blipFill>
            <a:blip r:embed="rId6">
              <a:extLst>
                <a:ext uri="{96DAC541-7B7A-43D3-8B79-37D633B846F1}">
                  <asvg:svgBlip xmlns:asvg="http://schemas.microsoft.com/office/drawing/2016/SVG/main" r:embed="rId7"/>
                </a:ext>
              </a:extLst>
            </a:blip>
            <a:srcRect t="16667" b="16667"/>
            <a:stretch>
              <a:fillRect/>
            </a:stretch>
          </p:blipFill>
          <p:spPr>
            <a:xfrm flipH="1">
              <a:off x="6898098" y="1476796"/>
              <a:ext cx="1298416" cy="865611"/>
            </a:xfrm>
            <a:prstGeom prst="rect">
              <a:avLst/>
            </a:prstGeom>
          </p:spPr>
        </p:pic>
      </p:grpSp>
      <p:sp>
        <p:nvSpPr>
          <p:cNvPr id="2" name="Slide Number Placeholder 1">
            <a:extLst>
              <a:ext uri="{FF2B5EF4-FFF2-40B4-BE49-F238E27FC236}">
                <a16:creationId xmlns:a16="http://schemas.microsoft.com/office/drawing/2014/main" id="{F204D801-AB1E-3C3A-F23A-B832D69EAE22}"/>
              </a:ext>
            </a:extLst>
          </p:cNvPr>
          <p:cNvSpPr>
            <a:spLocks noGrp="1"/>
          </p:cNvSpPr>
          <p:nvPr>
            <p:ph type="sldNum" idx="12"/>
          </p:nvPr>
        </p:nvSpPr>
        <p:spPr/>
        <p:txBody>
          <a:bodyPr/>
          <a:lstStyle/>
          <a:p>
            <a:fld id="{00000000-1234-1234-1234-123412341234}" type="slidenum">
              <a:rPr lang="en" smtClean="0"/>
              <a:pPr/>
              <a:t>10</a:t>
            </a:fld>
            <a:endParaRPr lang="en" dirty="0"/>
          </a:p>
        </p:txBody>
      </p:sp>
    </p:spTree>
    <p:extLst>
      <p:ext uri="{BB962C8B-B14F-4D97-AF65-F5344CB8AC3E}">
        <p14:creationId xmlns:p14="http://schemas.microsoft.com/office/powerpoint/2010/main" val="2943236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498481-E71F-E36F-3FB1-41D9291827FC}"/>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Current Accessibility Practice</a:t>
            </a:r>
          </a:p>
        </p:txBody>
      </p:sp>
      <p:sp>
        <p:nvSpPr>
          <p:cNvPr id="4" name="Subtitle 3">
            <a:extLst>
              <a:ext uri="{FF2B5EF4-FFF2-40B4-BE49-F238E27FC236}">
                <a16:creationId xmlns:a16="http://schemas.microsoft.com/office/drawing/2014/main" id="{2452F120-CBCA-9E5E-0082-D01D2F567F49}"/>
              </a:ext>
            </a:extLst>
          </p:cNvPr>
          <p:cNvSpPr>
            <a:spLocks noGrp="1"/>
          </p:cNvSpPr>
          <p:nvPr>
            <p:ph type="subTitle" idx="2"/>
          </p:nvPr>
        </p:nvSpPr>
        <p:spPr>
          <a:xfrm>
            <a:off x="571525" y="1371600"/>
            <a:ext cx="4237143" cy="3142500"/>
          </a:xfrm>
        </p:spPr>
        <p:txBody>
          <a:bodyPr numCol="1" spcCol="182880"/>
          <a:lstStyle/>
          <a:p>
            <a:pPr>
              <a:lnSpc>
                <a:spcPct val="110000"/>
              </a:lnSpc>
              <a:spcAft>
                <a:spcPts val="1200"/>
              </a:spcAft>
            </a:pPr>
            <a:r>
              <a:rPr lang="en-US" sz="1400" dirty="0">
                <a:solidFill>
                  <a:schemeClr val="bg2">
                    <a:lumMod val="75000"/>
                  </a:schemeClr>
                </a:solidFill>
              </a:rPr>
              <a:t>The World Wide Web Consortium (W3C) provides the Web Content Accessibility Guidelines (WCAG), accessibility standards for websites, which entities like the United States government reference in their accessibility requirements.</a:t>
            </a:r>
          </a:p>
          <a:p>
            <a:pPr>
              <a:lnSpc>
                <a:spcPct val="110000"/>
              </a:lnSpc>
              <a:spcAft>
                <a:spcPts val="1200"/>
              </a:spcAft>
            </a:pPr>
            <a:r>
              <a:rPr lang="en-US" sz="1400" dirty="0">
                <a:solidFill>
                  <a:schemeClr val="bg2">
                    <a:lumMod val="75000"/>
                  </a:schemeClr>
                </a:solidFill>
              </a:rPr>
              <a:t>In 2022, accessibility standards did not offer specific guidance for developing accessible chatbot interfaces. This gap meant that development teams were likely to produce chatbot content and interfaces that are inaccessible or needlessly difficult to users with disabilities.</a:t>
            </a:r>
          </a:p>
        </p:txBody>
      </p:sp>
      <p:pic>
        <p:nvPicPr>
          <p:cNvPr id="7" name="Picture 6">
            <a:extLst>
              <a:ext uri="{FF2B5EF4-FFF2-40B4-BE49-F238E27FC236}">
                <a16:creationId xmlns:a16="http://schemas.microsoft.com/office/drawing/2014/main" id="{F38D32E9-BFAB-BFB5-D515-DEAB79DE747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057471" y="1756579"/>
            <a:ext cx="3601457" cy="2045628"/>
          </a:xfrm>
          <a:prstGeom prst="rect">
            <a:avLst/>
          </a:prstGeom>
        </p:spPr>
      </p:pic>
      <p:sp>
        <p:nvSpPr>
          <p:cNvPr id="2" name="Slide Number Placeholder 1">
            <a:extLst>
              <a:ext uri="{FF2B5EF4-FFF2-40B4-BE49-F238E27FC236}">
                <a16:creationId xmlns:a16="http://schemas.microsoft.com/office/drawing/2014/main" id="{45F753DA-1774-65CA-722F-C446A07BC7B1}"/>
              </a:ext>
            </a:extLst>
          </p:cNvPr>
          <p:cNvSpPr>
            <a:spLocks noGrp="1"/>
          </p:cNvSpPr>
          <p:nvPr>
            <p:ph type="sldNum" idx="12"/>
          </p:nvPr>
        </p:nvSpPr>
        <p:spPr/>
        <p:txBody>
          <a:bodyPr/>
          <a:lstStyle/>
          <a:p>
            <a:fld id="{00000000-1234-1234-1234-123412341234}" type="slidenum">
              <a:rPr lang="en" smtClean="0"/>
              <a:pPr/>
              <a:t>11</a:t>
            </a:fld>
            <a:endParaRPr lang="en" dirty="0"/>
          </a:p>
        </p:txBody>
      </p:sp>
    </p:spTree>
    <p:extLst>
      <p:ext uri="{BB962C8B-B14F-4D97-AF65-F5344CB8AC3E}">
        <p14:creationId xmlns:p14="http://schemas.microsoft.com/office/powerpoint/2010/main" val="1446223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2AE687-0287-F98B-3773-D137A1FF01DF}"/>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WCAG Guidelines</a:t>
            </a:r>
          </a:p>
        </p:txBody>
      </p:sp>
      <p:sp>
        <p:nvSpPr>
          <p:cNvPr id="4" name="Subtitle 3">
            <a:extLst>
              <a:ext uri="{FF2B5EF4-FFF2-40B4-BE49-F238E27FC236}">
                <a16:creationId xmlns:a16="http://schemas.microsoft.com/office/drawing/2014/main" id="{71B1B7B1-EEFC-D7C2-BE1A-6334295E548B}"/>
              </a:ext>
            </a:extLst>
          </p:cNvPr>
          <p:cNvSpPr>
            <a:spLocks noGrp="1"/>
          </p:cNvSpPr>
          <p:nvPr>
            <p:ph type="subTitle" idx="2"/>
          </p:nvPr>
        </p:nvSpPr>
        <p:spPr>
          <a:xfrm>
            <a:off x="571525" y="1371600"/>
            <a:ext cx="4947148" cy="3142500"/>
          </a:xfrm>
        </p:spPr>
        <p:txBody>
          <a:bodyPr/>
          <a:lstStyle/>
          <a:p>
            <a:pPr>
              <a:lnSpc>
                <a:spcPct val="110000"/>
              </a:lnSpc>
              <a:spcAft>
                <a:spcPts val="1200"/>
              </a:spcAft>
            </a:pPr>
            <a:r>
              <a:rPr lang="en-US" sz="1200" dirty="0"/>
              <a:t>Although developed for general internet content, WCAG guidelines can and should be applied to chatbots whenever possible.</a:t>
            </a:r>
          </a:p>
          <a:p>
            <a:pPr>
              <a:lnSpc>
                <a:spcPct val="110000"/>
              </a:lnSpc>
              <a:spcAft>
                <a:spcPts val="1200"/>
              </a:spcAft>
            </a:pPr>
            <a:r>
              <a:rPr lang="en-US" sz="1200" dirty="0"/>
              <a:t>For instance, Success Criterion 1.4.1 “Use of Color” requires color not be used as the only visual means of conveying information, indicating action, prompting a response, or distinguishing a visual element.</a:t>
            </a:r>
          </a:p>
          <a:p>
            <a:pPr>
              <a:lnSpc>
                <a:spcPct val="110000"/>
              </a:lnSpc>
              <a:spcAft>
                <a:spcPts val="1200"/>
              </a:spcAft>
            </a:pPr>
            <a:r>
              <a:rPr lang="en-US" sz="1200" dirty="0"/>
              <a:t>When applied to chatbots, this means that the color of text or text background should not be the only identifier of a message’s author.</a:t>
            </a:r>
          </a:p>
          <a:p>
            <a:pPr>
              <a:lnSpc>
                <a:spcPct val="110000"/>
              </a:lnSpc>
              <a:spcAft>
                <a:spcPts val="1200"/>
              </a:spcAft>
            </a:pPr>
            <a:r>
              <a:rPr lang="en-US" sz="1200" dirty="0"/>
              <a:t>Labeling messages (“You wrote:”), horizontal alignment of messages, and author avatars can all help to visually differentiate between messages from different authors.</a:t>
            </a:r>
          </a:p>
        </p:txBody>
      </p:sp>
      <p:grpSp>
        <p:nvGrpSpPr>
          <p:cNvPr id="10" name="Group 9" descr="screenshot of chat dialog, with color on the top using blue and green to distinguish between the speaker and chatbot, and on the bottom is the same shown in greyscale">
            <a:extLst>
              <a:ext uri="{FF2B5EF4-FFF2-40B4-BE49-F238E27FC236}">
                <a16:creationId xmlns:a16="http://schemas.microsoft.com/office/drawing/2014/main" id="{7BFB0AEF-073A-EA26-A28B-600BD0B45709}"/>
              </a:ext>
            </a:extLst>
          </p:cNvPr>
          <p:cNvGrpSpPr/>
          <p:nvPr/>
        </p:nvGrpSpPr>
        <p:grpSpPr>
          <a:xfrm>
            <a:off x="5626250" y="623944"/>
            <a:ext cx="3172641" cy="3840484"/>
            <a:chOff x="5626250" y="623944"/>
            <a:chExt cx="3172641" cy="3840484"/>
          </a:xfrm>
        </p:grpSpPr>
        <p:pic>
          <p:nvPicPr>
            <p:cNvPr id="7" name="Picture 6" descr="A screenshot of a chatbot&#10;&#10;AI-generated content may be incorrect.">
              <a:extLst>
                <a:ext uri="{FF2B5EF4-FFF2-40B4-BE49-F238E27FC236}">
                  <a16:creationId xmlns:a16="http://schemas.microsoft.com/office/drawing/2014/main" id="{D3A11F5A-3FA4-369C-BA66-3B83442207A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3699"/>
                      </a14:imgEffect>
                      <a14:imgEffect>
                        <a14:saturation sat="233000"/>
                      </a14:imgEffect>
                    </a14:imgLayer>
                  </a14:imgProps>
                </a:ext>
                <a:ext uri="{28A0092B-C50C-407E-A947-70E740481C1C}">
                  <a14:useLocalDpi xmlns:a14="http://schemas.microsoft.com/office/drawing/2010/main"/>
                </a:ext>
              </a:extLst>
            </a:blip>
            <a:srcRect/>
            <a:stretch>
              <a:fillRect/>
            </a:stretch>
          </p:blipFill>
          <p:spPr>
            <a:xfrm>
              <a:off x="5723069" y="623944"/>
              <a:ext cx="3075822" cy="1753496"/>
            </a:xfrm>
            <a:prstGeom prst="rect">
              <a:avLst/>
            </a:prstGeom>
          </p:spPr>
        </p:pic>
        <p:pic>
          <p:nvPicPr>
            <p:cNvPr id="8" name="Picture 7" descr="A screenshot of a chatbot&#10;&#10;AI-generated content may be incorrect.">
              <a:extLst>
                <a:ext uri="{FF2B5EF4-FFF2-40B4-BE49-F238E27FC236}">
                  <a16:creationId xmlns:a16="http://schemas.microsoft.com/office/drawing/2014/main" id="{732AB8E9-3988-6EB9-498E-AD959DEAEB5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79"/>
                      </a14:imgEffect>
                      <a14:imgEffect>
                        <a14:saturation sat="60000"/>
                      </a14:imgEffect>
                      <a14:imgEffect>
                        <a14:brightnessContrast bright="6000" contrast="14000"/>
                      </a14:imgEffect>
                    </a14:imgLayer>
                  </a14:imgProps>
                </a:ext>
                <a:ext uri="{28A0092B-C50C-407E-A947-70E740481C1C}">
                  <a14:useLocalDpi xmlns:a14="http://schemas.microsoft.com/office/drawing/2010/main"/>
                </a:ext>
              </a:extLst>
            </a:blip>
            <a:srcRect/>
            <a:stretch>
              <a:fillRect/>
            </a:stretch>
          </p:blipFill>
          <p:spPr>
            <a:xfrm>
              <a:off x="5626250" y="2682819"/>
              <a:ext cx="3085744" cy="1781609"/>
            </a:xfrm>
            <a:prstGeom prst="rect">
              <a:avLst/>
            </a:prstGeom>
          </p:spPr>
        </p:pic>
      </p:grpSp>
      <p:sp>
        <p:nvSpPr>
          <p:cNvPr id="9" name="TextBox 8">
            <a:extLst>
              <a:ext uri="{FF2B5EF4-FFF2-40B4-BE49-F238E27FC236}">
                <a16:creationId xmlns:a16="http://schemas.microsoft.com/office/drawing/2014/main" id="{4E47146C-BFAE-A051-EDDA-6F26C03BBE55}"/>
              </a:ext>
            </a:extLst>
          </p:cNvPr>
          <p:cNvSpPr txBox="1"/>
          <p:nvPr/>
        </p:nvSpPr>
        <p:spPr>
          <a:xfrm>
            <a:off x="5905949" y="2291378"/>
            <a:ext cx="2786230" cy="461665"/>
          </a:xfrm>
          <a:prstGeom prst="rect">
            <a:avLst/>
          </a:prstGeom>
          <a:noFill/>
        </p:spPr>
        <p:txBody>
          <a:bodyPr wrap="square" rtlCol="0">
            <a:spAutoFit/>
          </a:bodyPr>
          <a:lstStyle/>
          <a:p>
            <a:pPr algn="ctr"/>
            <a:r>
              <a:rPr lang="en-US" sz="1200" dirty="0"/>
              <a:t>In color above,</a:t>
            </a:r>
          </a:p>
          <a:p>
            <a:pPr algn="ctr"/>
            <a:r>
              <a:rPr lang="en-US" sz="1200" dirty="0"/>
              <a:t>greyscale below</a:t>
            </a:r>
          </a:p>
        </p:txBody>
      </p:sp>
      <p:sp>
        <p:nvSpPr>
          <p:cNvPr id="11" name="Round Diagonal Corner Rectangle 10">
            <a:extLst>
              <a:ext uri="{FF2B5EF4-FFF2-40B4-BE49-F238E27FC236}">
                <a16:creationId xmlns:a16="http://schemas.microsoft.com/office/drawing/2014/main" id="{6583FC3E-7222-1263-1FA9-2AF543AC71E0}"/>
              </a:ext>
              <a:ext uri="{C183D7F6-B498-43B3-948B-1728B52AA6E4}">
                <adec:decorative xmlns:adec="http://schemas.microsoft.com/office/drawing/2017/decorative" val="0"/>
              </a:ext>
            </a:extLst>
          </p:cNvPr>
          <p:cNvSpPr/>
          <p:nvPr/>
        </p:nvSpPr>
        <p:spPr>
          <a:xfrm>
            <a:off x="408792" y="1333948"/>
            <a:ext cx="5120640" cy="2818504"/>
          </a:xfrm>
          <a:prstGeom prst="round2Diag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In practice, make one side of the conversation black on white – especially the chatbot responses, while the other is light on dark, so it’s very clear. Using different fonts can also help.</a:t>
            </a:r>
          </a:p>
        </p:txBody>
      </p:sp>
      <p:sp>
        <p:nvSpPr>
          <p:cNvPr id="2" name="Slide Number Placeholder 1">
            <a:extLst>
              <a:ext uri="{FF2B5EF4-FFF2-40B4-BE49-F238E27FC236}">
                <a16:creationId xmlns:a16="http://schemas.microsoft.com/office/drawing/2014/main" id="{2E942D48-77A4-FEE9-B558-3DA7F8D26888}"/>
              </a:ext>
            </a:extLst>
          </p:cNvPr>
          <p:cNvSpPr>
            <a:spLocks noGrp="1"/>
          </p:cNvSpPr>
          <p:nvPr>
            <p:ph type="sldNum" idx="12"/>
          </p:nvPr>
        </p:nvSpPr>
        <p:spPr/>
        <p:txBody>
          <a:bodyPr/>
          <a:lstStyle/>
          <a:p>
            <a:fld id="{00000000-1234-1234-1234-123412341234}" type="slidenum">
              <a:rPr lang="en" smtClean="0"/>
              <a:pPr/>
              <a:t>12</a:t>
            </a:fld>
            <a:endParaRPr lang="en" dirty="0"/>
          </a:p>
        </p:txBody>
      </p:sp>
    </p:spTree>
    <p:extLst>
      <p:ext uri="{BB962C8B-B14F-4D97-AF65-F5344CB8AC3E}">
        <p14:creationId xmlns:p14="http://schemas.microsoft.com/office/powerpoint/2010/main" val="51806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13D77D-2A1F-2EF4-198B-1D600FD0B7DA}"/>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Accessible Chatbot Outcomes</a:t>
            </a:r>
          </a:p>
        </p:txBody>
      </p:sp>
      <p:sp>
        <p:nvSpPr>
          <p:cNvPr id="4" name="Subtitle 3">
            <a:extLst>
              <a:ext uri="{FF2B5EF4-FFF2-40B4-BE49-F238E27FC236}">
                <a16:creationId xmlns:a16="http://schemas.microsoft.com/office/drawing/2014/main" id="{19154AC6-7A0A-1E48-376D-9629865E7BE9}"/>
              </a:ext>
            </a:extLst>
          </p:cNvPr>
          <p:cNvSpPr>
            <a:spLocks noGrp="1"/>
          </p:cNvSpPr>
          <p:nvPr>
            <p:ph type="subTitle" idx="2"/>
          </p:nvPr>
        </p:nvSpPr>
        <p:spPr>
          <a:xfrm>
            <a:off x="571524" y="1371600"/>
            <a:ext cx="7948531" cy="1995544"/>
          </a:xfrm>
        </p:spPr>
        <p:txBody>
          <a:bodyPr numCol="3" spcCol="457200"/>
          <a:lstStyle/>
          <a:p>
            <a:pPr>
              <a:lnSpc>
                <a:spcPct val="114000"/>
              </a:lnSpc>
            </a:pPr>
            <a:r>
              <a:rPr lang="en-US" sz="1400" dirty="0"/>
              <a:t>By ensuring all users have access to digital services, government agencies can reduce operating costs, reach a broader userbase, improve public perception, and avoid accessibility-related litigation.</a:t>
            </a:r>
          </a:p>
          <a:p>
            <a:pPr>
              <a:lnSpc>
                <a:spcPct val="114000"/>
              </a:lnSpc>
            </a:pPr>
            <a:r>
              <a:rPr lang="en-US" sz="1400" dirty="0"/>
              <a:t>The public gains access to products that meet a wider array of user needs, improving experience for all and establishing the importance of accessibility as well as usability.</a:t>
            </a:r>
          </a:p>
          <a:p>
            <a:pPr>
              <a:lnSpc>
                <a:spcPct val="114000"/>
              </a:lnSpc>
            </a:pPr>
            <a:r>
              <a:rPr lang="en-US" sz="1400" dirty="0"/>
              <a:t>As this playbook covers dynamic, interactive web applications, many of the recommendations apply to digital elements with similar dynamic characteristics, such as wizards.</a:t>
            </a:r>
          </a:p>
        </p:txBody>
      </p:sp>
      <p:sp>
        <p:nvSpPr>
          <p:cNvPr id="2" name="Slide Number Placeholder 1">
            <a:extLst>
              <a:ext uri="{FF2B5EF4-FFF2-40B4-BE49-F238E27FC236}">
                <a16:creationId xmlns:a16="http://schemas.microsoft.com/office/drawing/2014/main" id="{761D825D-EDE6-3322-6BBE-0EB63CC7CFAC}"/>
              </a:ext>
            </a:extLst>
          </p:cNvPr>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3132882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3E2786-FEDC-304B-E55C-D1DEF760FD1D}"/>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Key Points</a:t>
            </a:r>
          </a:p>
        </p:txBody>
      </p:sp>
      <p:sp>
        <p:nvSpPr>
          <p:cNvPr id="4" name="Subtitle 3">
            <a:extLst>
              <a:ext uri="{FF2B5EF4-FFF2-40B4-BE49-F238E27FC236}">
                <a16:creationId xmlns:a16="http://schemas.microsoft.com/office/drawing/2014/main" id="{CF2BD37D-F084-8109-D067-3AD715B12D60}"/>
              </a:ext>
            </a:extLst>
          </p:cNvPr>
          <p:cNvSpPr>
            <a:spLocks noGrp="1"/>
          </p:cNvSpPr>
          <p:nvPr>
            <p:ph type="subTitle" idx="2"/>
          </p:nvPr>
        </p:nvSpPr>
        <p:spPr>
          <a:xfrm>
            <a:off x="571526" y="1371600"/>
            <a:ext cx="6841646" cy="3142500"/>
          </a:xfrm>
        </p:spPr>
        <p:txBody>
          <a:bodyPr/>
          <a:lstStyle/>
          <a:p>
            <a:pPr marL="285750" indent="-285750">
              <a:lnSpc>
                <a:spcPct val="110000"/>
              </a:lnSpc>
              <a:spcAft>
                <a:spcPts val="1200"/>
              </a:spcAft>
              <a:buFont typeface="Arial" panose="020B0604020202020204" pitchFamily="34" charset="0"/>
              <a:buChar char="•"/>
            </a:pPr>
            <a:r>
              <a:rPr lang="en-US" sz="1400" dirty="0"/>
              <a:t>A chatbot must be well-integrated into the surrounding website or app and provide interface solutions for a range of input and output devices and techniques.</a:t>
            </a:r>
          </a:p>
          <a:p>
            <a:pPr marL="285750" indent="-285750">
              <a:lnSpc>
                <a:spcPct val="110000"/>
              </a:lnSpc>
              <a:spcAft>
                <a:spcPts val="1200"/>
              </a:spcAft>
              <a:buFont typeface="Arial" panose="020B0604020202020204" pitchFamily="34" charset="0"/>
              <a:buChar char="•"/>
            </a:pPr>
            <a:r>
              <a:rPr lang="en-US" sz="1400" dirty="0"/>
              <a:t>A chatbot’s interface, content, and dialogue should be simple and straightforward.</a:t>
            </a:r>
          </a:p>
          <a:p>
            <a:pPr marL="285750" indent="-285750">
              <a:lnSpc>
                <a:spcPct val="110000"/>
              </a:lnSpc>
              <a:spcAft>
                <a:spcPts val="1200"/>
              </a:spcAft>
              <a:buFont typeface="Arial" panose="020B0604020202020204" pitchFamily="34" charset="0"/>
              <a:buChar char="•"/>
            </a:pPr>
            <a:r>
              <a:rPr lang="en-US" sz="1400" dirty="0"/>
              <a:t>The development team should follow existing accessibility standards wherever they apply and include diverse users throughout the design process, as there is no “one size fits all” solution to accessibility.</a:t>
            </a:r>
          </a:p>
          <a:p>
            <a:pPr>
              <a:lnSpc>
                <a:spcPct val="110000"/>
              </a:lnSpc>
              <a:spcAft>
                <a:spcPts val="1200"/>
              </a:spcAft>
            </a:pPr>
            <a:r>
              <a:rPr lang="en-US" sz="1400" dirty="0"/>
              <a:t>This playbook synthesizes academic, government, and industry sources to recommend “plays,” which are targeted interventions and activities that a chatbot development team can use to achieve these ends and maximize the accessibility of a chatbot.</a:t>
            </a:r>
          </a:p>
        </p:txBody>
      </p:sp>
      <p:sp>
        <p:nvSpPr>
          <p:cNvPr id="2" name="Slide Number Placeholder 1">
            <a:extLst>
              <a:ext uri="{FF2B5EF4-FFF2-40B4-BE49-F238E27FC236}">
                <a16:creationId xmlns:a16="http://schemas.microsoft.com/office/drawing/2014/main" id="{2753FD4B-8F56-C285-4F90-6BDA54BB76C8}"/>
              </a:ext>
            </a:extLst>
          </p:cNvPr>
          <p:cNvSpPr>
            <a:spLocks noGrp="1"/>
          </p:cNvSpPr>
          <p:nvPr>
            <p:ph type="sldNum" idx="12"/>
          </p:nvPr>
        </p:nvSpPr>
        <p:spPr/>
        <p:txBody>
          <a:bodyPr/>
          <a:lstStyle/>
          <a:p>
            <a:fld id="{00000000-1234-1234-1234-123412341234}" type="slidenum">
              <a:rPr lang="en" smtClean="0"/>
              <a:pPr/>
              <a:t>14</a:t>
            </a:fld>
            <a:endParaRPr lang="en" dirty="0"/>
          </a:p>
        </p:txBody>
      </p:sp>
    </p:spTree>
    <p:extLst>
      <p:ext uri="{BB962C8B-B14F-4D97-AF65-F5344CB8AC3E}">
        <p14:creationId xmlns:p14="http://schemas.microsoft.com/office/powerpoint/2010/main" val="162113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9FB1AD-3E0F-213B-C925-C40ECF768808}"/>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Solution: The Chatbot Accessibility Playbook</a:t>
            </a:r>
          </a:p>
        </p:txBody>
      </p:sp>
      <p:sp>
        <p:nvSpPr>
          <p:cNvPr id="4" name="Subtitle 3">
            <a:extLst>
              <a:ext uri="{FF2B5EF4-FFF2-40B4-BE49-F238E27FC236}">
                <a16:creationId xmlns:a16="http://schemas.microsoft.com/office/drawing/2014/main" id="{9D9BD0F7-929C-DD62-815A-B462D07A9866}"/>
              </a:ext>
            </a:extLst>
          </p:cNvPr>
          <p:cNvSpPr>
            <a:spLocks noGrp="1"/>
          </p:cNvSpPr>
          <p:nvPr>
            <p:ph type="subTitle" idx="2"/>
          </p:nvPr>
        </p:nvSpPr>
        <p:spPr>
          <a:xfrm>
            <a:off x="571524" y="1371600"/>
            <a:ext cx="7378377" cy="3142500"/>
          </a:xfrm>
        </p:spPr>
        <p:txBody>
          <a:bodyPr/>
          <a:lstStyle/>
          <a:p>
            <a:pPr>
              <a:spcAft>
                <a:spcPts val="2400"/>
              </a:spcAft>
            </a:pPr>
            <a:r>
              <a:rPr lang="en-US" sz="1300" dirty="0"/>
              <a:t>We compiled the latest research into the Accessible Chatbot Playbook—a set of recommendations to help you design and assess your bot’s accessibility.</a:t>
            </a:r>
          </a:p>
          <a:p>
            <a:pPr marL="1952625" indent="-1943100">
              <a:spcAft>
                <a:spcPts val="2400"/>
              </a:spcAft>
              <a:tabLst>
                <a:tab pos="1941513" algn="l"/>
              </a:tabLst>
            </a:pPr>
            <a:r>
              <a:rPr lang="en-US" sz="1300" b="1" dirty="0">
                <a:solidFill>
                  <a:schemeClr val="accent6">
                    <a:lumMod val="75000"/>
                  </a:schemeClr>
                </a:solidFill>
              </a:rPr>
              <a:t>Five Strategic “Plays”</a:t>
            </a:r>
            <a:r>
              <a:rPr lang="en-US" sz="1300" b="1" dirty="0"/>
              <a:t>	</a:t>
            </a:r>
            <a:r>
              <a:rPr lang="en-US" sz="1300" dirty="0"/>
              <a:t>We organized across the entire development lifecycle, from initial design to final evaluation. It’s not a checklist; it’s a development roadmap.</a:t>
            </a:r>
          </a:p>
          <a:p>
            <a:pPr marL="1952625" indent="-1943100">
              <a:spcAft>
                <a:spcPts val="2400"/>
              </a:spcAft>
              <a:tabLst>
                <a:tab pos="1941513" algn="l"/>
              </a:tabLst>
            </a:pPr>
            <a:r>
              <a:rPr lang="en-US" sz="1300" b="1" dirty="0">
                <a:solidFill>
                  <a:schemeClr val="accent6">
                    <a:lumMod val="75000"/>
                  </a:schemeClr>
                </a:solidFill>
              </a:rPr>
              <a:t>Actionable Activities</a:t>
            </a:r>
            <a:r>
              <a:rPr lang="en-US" sz="1300" b="1" dirty="0"/>
              <a:t>	</a:t>
            </a:r>
            <a:r>
              <a:rPr lang="en-US" sz="1300" dirty="0"/>
              <a:t>These aren’t abstract rules—they are steps grounded in user research and design principles to help you start the right conversations.</a:t>
            </a:r>
          </a:p>
          <a:p>
            <a:pPr marL="1952625" indent="-1943100">
              <a:spcAft>
                <a:spcPts val="2400"/>
              </a:spcAft>
              <a:tabLst>
                <a:tab pos="1941513" algn="l"/>
              </a:tabLst>
            </a:pPr>
            <a:r>
              <a:rPr lang="en-US" sz="1300" b="1" dirty="0">
                <a:solidFill>
                  <a:schemeClr val="accent6">
                    <a:lumMod val="75000"/>
                  </a:schemeClr>
                </a:solidFill>
              </a:rPr>
              <a:t>User-Centered Design</a:t>
            </a:r>
            <a:r>
              <a:rPr lang="en-US" sz="1300" b="1" dirty="0"/>
              <a:t>	</a:t>
            </a:r>
            <a:r>
              <a:rPr lang="en-US" sz="1300" dirty="0"/>
              <a:t>The goal of these activities is to directly elicit user needs to build a better, more inclusive product.</a:t>
            </a:r>
          </a:p>
          <a:p>
            <a:pPr marL="1952625">
              <a:spcAft>
                <a:spcPts val="2400"/>
              </a:spcAft>
              <a:tabLst>
                <a:tab pos="1941513" algn="l"/>
              </a:tabLst>
            </a:pPr>
            <a:r>
              <a:rPr lang="en-US" sz="1300" dirty="0"/>
              <a:t>No single step guarantees accessibility. It’s a team effort!</a:t>
            </a:r>
          </a:p>
        </p:txBody>
      </p:sp>
      <p:sp>
        <p:nvSpPr>
          <p:cNvPr id="2" name="Slide Number Placeholder 1">
            <a:extLst>
              <a:ext uri="{FF2B5EF4-FFF2-40B4-BE49-F238E27FC236}">
                <a16:creationId xmlns:a16="http://schemas.microsoft.com/office/drawing/2014/main" id="{29FCBE88-DDC3-C674-1B39-019989C9D185}"/>
              </a:ext>
            </a:extLst>
          </p:cNvPr>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823567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03865-EA12-6698-B5C0-94A6C3B7ACEB}"/>
              </a:ext>
            </a:extLst>
          </p:cNvPr>
          <p:cNvSpPr>
            <a:spLocks noGrp="1"/>
          </p:cNvSpPr>
          <p:nvPr>
            <p:ph type="ctrTitle"/>
          </p:nvPr>
        </p:nvSpPr>
        <p:spPr/>
        <p:txBody>
          <a:bodyPr/>
          <a:lstStyle/>
          <a:p>
            <a:r>
              <a:rPr lang="en-US" dirty="0"/>
              <a:t>How to use the Playbook</a:t>
            </a:r>
          </a:p>
        </p:txBody>
      </p:sp>
      <p:sp>
        <p:nvSpPr>
          <p:cNvPr id="2" name="Slide Number Placeholder 1">
            <a:extLst>
              <a:ext uri="{FF2B5EF4-FFF2-40B4-BE49-F238E27FC236}">
                <a16:creationId xmlns:a16="http://schemas.microsoft.com/office/drawing/2014/main" id="{73B88C48-C061-1AB0-6418-B7057B671C91}"/>
              </a:ext>
            </a:extLst>
          </p:cNvPr>
          <p:cNvSpPr>
            <a:spLocks noGrp="1"/>
          </p:cNvSpPr>
          <p:nvPr>
            <p:ph type="sldNum" idx="12"/>
          </p:nvPr>
        </p:nvSpPr>
        <p:spPr/>
        <p:txBody>
          <a:bodyPr/>
          <a:lstStyle/>
          <a:p>
            <a:fld id="{00000000-1234-1234-1234-123412341234}" type="slidenum">
              <a:rPr lang="en" smtClean="0"/>
              <a:pPr/>
              <a:t>16</a:t>
            </a:fld>
            <a:endParaRPr lang="en" dirty="0">
              <a:ea typeface="Proxima Nova"/>
            </a:endParaRPr>
          </a:p>
        </p:txBody>
      </p:sp>
    </p:spTree>
    <p:extLst>
      <p:ext uri="{BB962C8B-B14F-4D97-AF65-F5344CB8AC3E}">
        <p14:creationId xmlns:p14="http://schemas.microsoft.com/office/powerpoint/2010/main" val="371705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60FEC51-F0D1-F14F-C16F-DA3E5B87D22D}"/>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Plays</a:t>
            </a:r>
          </a:p>
        </p:txBody>
      </p:sp>
      <p:pic>
        <p:nvPicPr>
          <p:cNvPr id="6" name="Picture Placeholder 5" descr="Diagram for chatbot development plays from select an accessible platform, design content, design interface, integrate with website, test the chatbot, test with users">
            <a:extLst>
              <a:ext uri="{FF2B5EF4-FFF2-40B4-BE49-F238E27FC236}">
                <a16:creationId xmlns:a16="http://schemas.microsoft.com/office/drawing/2014/main" id="{5A4ACD8C-75FB-0CF7-9DF8-161CA02D3B47}"/>
              </a:ext>
            </a:extLst>
          </p:cNvPr>
          <p:cNvPicPr>
            <a:picLocks noGrp="1" noChangeAspect="1"/>
          </p:cNvPicPr>
          <p:nvPr>
            <p:ph type="pic" idx="2"/>
          </p:nvPr>
        </p:nvPicPr>
        <p:blipFill rotWithShape="1">
          <a:blip r:embed="rId2">
            <a:extLst>
              <a:ext uri="{28A0092B-C50C-407E-A947-70E740481C1C}">
                <a14:useLocalDpi xmlns:a14="http://schemas.microsoft.com/office/drawing/2010/main"/>
              </a:ext>
            </a:extLst>
          </a:blip>
          <a:srcRect l="-13962" r="-13962"/>
          <a:stretch>
            <a:fillRect/>
          </a:stretch>
        </p:blipFill>
        <p:spPr>
          <a:xfrm>
            <a:off x="183921" y="2013915"/>
            <a:ext cx="8377084" cy="2522667"/>
          </a:xfrm>
          <a:prstGeom prst="rect">
            <a:avLst/>
          </a:prstGeom>
        </p:spPr>
      </p:pic>
      <p:sp>
        <p:nvSpPr>
          <p:cNvPr id="3" name="Subtitle 2">
            <a:extLst>
              <a:ext uri="{FF2B5EF4-FFF2-40B4-BE49-F238E27FC236}">
                <a16:creationId xmlns:a16="http://schemas.microsoft.com/office/drawing/2014/main" id="{0B418D4F-DE75-0EF3-E6AD-BCC0CEF9BDEE}"/>
              </a:ext>
            </a:extLst>
          </p:cNvPr>
          <p:cNvSpPr>
            <a:spLocks noGrp="1"/>
          </p:cNvSpPr>
          <p:nvPr>
            <p:ph type="subTitle" idx="3"/>
          </p:nvPr>
        </p:nvSpPr>
        <p:spPr>
          <a:xfrm>
            <a:off x="571525" y="752168"/>
            <a:ext cx="8013077" cy="1377846"/>
          </a:xfrm>
        </p:spPr>
        <p:txBody>
          <a:bodyPr numCol="2" spcCol="457200"/>
          <a:lstStyle/>
          <a:p>
            <a:r>
              <a:rPr lang="en-US" sz="1200" dirty="0"/>
              <a:t>The primary accessibility goals are summarized at the beginning of each play.</a:t>
            </a:r>
          </a:p>
          <a:p>
            <a:r>
              <a:rPr lang="en-US" sz="1200" dirty="0"/>
              <a:t>As with any software development, the process for designing and developing a chatbot varies case by case, but there are some key plays in every development effort.</a:t>
            </a:r>
          </a:p>
          <a:p>
            <a:r>
              <a:rPr lang="en-US" sz="1200" dirty="0"/>
              <a:t>The plays include selecting a chatbot platform, designing the chatbot content, designing the chatbot interface, integrating the chatbot into the host website or application, and testing the chatbot.</a:t>
            </a:r>
          </a:p>
        </p:txBody>
      </p:sp>
      <p:sp>
        <p:nvSpPr>
          <p:cNvPr id="5" name="Slide Number Placeholder 4">
            <a:extLst>
              <a:ext uri="{FF2B5EF4-FFF2-40B4-BE49-F238E27FC236}">
                <a16:creationId xmlns:a16="http://schemas.microsoft.com/office/drawing/2014/main" id="{2765CC63-E460-2F64-E40A-D25EA4E43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12713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C20D3CB-5B60-6001-02BE-C45484447EED}"/>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Play 1. Selecting the chatbot platform</a:t>
            </a:r>
          </a:p>
        </p:txBody>
      </p:sp>
      <p:sp>
        <p:nvSpPr>
          <p:cNvPr id="3" name="Subtitle 2">
            <a:extLst>
              <a:ext uri="{FF2B5EF4-FFF2-40B4-BE49-F238E27FC236}">
                <a16:creationId xmlns:a16="http://schemas.microsoft.com/office/drawing/2014/main" id="{7DAC42FF-8DA4-5934-901A-288B8E6F74AF}"/>
              </a:ext>
            </a:extLst>
          </p:cNvPr>
          <p:cNvSpPr>
            <a:spLocks noGrp="1"/>
          </p:cNvSpPr>
          <p:nvPr>
            <p:ph type="subTitle" idx="3"/>
          </p:nvPr>
        </p:nvSpPr>
        <p:spPr>
          <a:xfrm>
            <a:off x="571525" y="752169"/>
            <a:ext cx="8045350" cy="1130420"/>
          </a:xfrm>
        </p:spPr>
        <p:txBody>
          <a:bodyPr numCol="2" spcCol="457200"/>
          <a:lstStyle/>
          <a:p>
            <a:r>
              <a:rPr lang="en-US" sz="1200" b="1" dirty="0">
                <a:solidFill>
                  <a:schemeClr val="accent5">
                    <a:lumMod val="60000"/>
                    <a:lumOff val="40000"/>
                  </a:schemeClr>
                </a:solidFill>
              </a:rPr>
              <a:t>Selecting the chatbot platform </a:t>
            </a:r>
            <a:r>
              <a:rPr lang="en-US" sz="1200" dirty="0"/>
              <a:t>may include some back-end (e.g., language processing) components and some front-end (e.g., look and feel) components. Some platforms offer more customization than others.</a:t>
            </a:r>
          </a:p>
          <a:p>
            <a:endParaRPr lang="en-US" sz="1200" dirty="0"/>
          </a:p>
          <a:p>
            <a:r>
              <a:rPr lang="en-US" sz="1200" dirty="0"/>
              <a:t>It is important to consider accessibility and flexibility during this play because a more accessible chatbot platform will save development and testing time later, and a more flexible platform will accommodate a broader range of accessibility customizations.</a:t>
            </a:r>
          </a:p>
        </p:txBody>
      </p:sp>
      <p:pic>
        <p:nvPicPr>
          <p:cNvPr id="6" name="Picture Placeholder 5" descr="Diagram for chatbot development plays from select an accessible platform, design content, design interface, integrate with website, test the chatbot, test with users">
            <a:extLst>
              <a:ext uri="{FF2B5EF4-FFF2-40B4-BE49-F238E27FC236}">
                <a16:creationId xmlns:a16="http://schemas.microsoft.com/office/drawing/2014/main" id="{2AB4A1A1-29FB-E146-E04B-B14B7B392517}"/>
              </a:ext>
            </a:extLst>
          </p:cNvPr>
          <p:cNvPicPr>
            <a:picLocks noGrp="1" noChangeAspect="1"/>
          </p:cNvPicPr>
          <p:nvPr>
            <p:ph type="pic" idx="2"/>
          </p:nvPr>
        </p:nvPicPr>
        <p:blipFill rotWithShape="1">
          <a:blip r:embed="rId2">
            <a:grayscl/>
            <a:alphaModFix amt="63000"/>
            <a:extLst>
              <a:ext uri="{28A0092B-C50C-407E-A947-70E740481C1C}">
                <a14:useLocalDpi xmlns:a14="http://schemas.microsoft.com/office/drawing/2010/main"/>
              </a:ext>
            </a:extLst>
          </a:blip>
          <a:srcRect l="-18032" r="-18032"/>
          <a:stretch>
            <a:fillRect/>
          </a:stretch>
        </p:blipFill>
        <p:spPr>
          <a:xfrm>
            <a:off x="226952" y="2011680"/>
            <a:ext cx="8377084" cy="2384279"/>
          </a:xfrm>
          <a:prstGeom prst="rect">
            <a:avLst/>
          </a:prstGeom>
        </p:spPr>
      </p:pic>
      <p:pic>
        <p:nvPicPr>
          <p:cNvPr id="7" name="Picture 6" descr="Highlighted Select an accessible platform">
            <a:extLst>
              <a:ext uri="{FF2B5EF4-FFF2-40B4-BE49-F238E27FC236}">
                <a16:creationId xmlns:a16="http://schemas.microsoft.com/office/drawing/2014/main" id="{A42586B0-2D30-D093-FE04-864EA9C5476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274130" y="2884311"/>
            <a:ext cx="1372251" cy="1421802"/>
          </a:xfrm>
          <a:prstGeom prst="roundRect">
            <a:avLst/>
          </a:prstGeom>
          <a:ln w="28575">
            <a:solidFill>
              <a:schemeClr val="accent5">
                <a:lumMod val="60000"/>
                <a:lumOff val="40000"/>
              </a:schemeClr>
            </a:solidFill>
          </a:ln>
        </p:spPr>
      </p:pic>
      <p:sp>
        <p:nvSpPr>
          <p:cNvPr id="5" name="Slide Number Placeholder 4">
            <a:extLst>
              <a:ext uri="{FF2B5EF4-FFF2-40B4-BE49-F238E27FC236}">
                <a16:creationId xmlns:a16="http://schemas.microsoft.com/office/drawing/2014/main" id="{080873D4-9CF1-9238-CC6B-06C270B96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263834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8F586F7-3EF9-736C-E8DC-3B68D6D6BFA6}"/>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Play 2. Design the content and the interface</a:t>
            </a:r>
          </a:p>
        </p:txBody>
      </p:sp>
      <p:sp>
        <p:nvSpPr>
          <p:cNvPr id="3" name="Subtitle 2">
            <a:extLst>
              <a:ext uri="{FF2B5EF4-FFF2-40B4-BE49-F238E27FC236}">
                <a16:creationId xmlns:a16="http://schemas.microsoft.com/office/drawing/2014/main" id="{9B30E869-B2AA-B278-5C47-A2133212A027}"/>
              </a:ext>
            </a:extLst>
          </p:cNvPr>
          <p:cNvSpPr>
            <a:spLocks noGrp="1"/>
          </p:cNvSpPr>
          <p:nvPr>
            <p:ph type="subTitle" idx="3"/>
          </p:nvPr>
        </p:nvSpPr>
        <p:spPr>
          <a:xfrm>
            <a:off x="571525" y="752168"/>
            <a:ext cx="8099139" cy="1098147"/>
          </a:xfrm>
        </p:spPr>
        <p:txBody>
          <a:bodyPr numCol="2" spcCol="457200"/>
          <a:lstStyle/>
          <a:p>
            <a:r>
              <a:rPr lang="en-US" sz="1200" dirty="0"/>
              <a:t>After selecting the chatbot platform, the chatbot development team needs to </a:t>
            </a:r>
            <a:r>
              <a:rPr lang="en-US" sz="1200" b="1" dirty="0">
                <a:solidFill>
                  <a:schemeClr val="accent5">
                    <a:lumMod val="60000"/>
                    <a:lumOff val="40000"/>
                  </a:schemeClr>
                </a:solidFill>
              </a:rPr>
              <a:t>design the content and the interface</a:t>
            </a:r>
            <a:r>
              <a:rPr lang="en-US" sz="1200" dirty="0"/>
              <a:t>. </a:t>
            </a:r>
          </a:p>
          <a:p>
            <a:r>
              <a:rPr lang="en-US" sz="1200" dirty="0"/>
              <a:t>The content is comprised of the conversation messages and the chatbot’s ability to understand the user’s messages. </a:t>
            </a:r>
          </a:p>
          <a:p>
            <a:r>
              <a:rPr lang="en-US" sz="1200" dirty="0"/>
              <a:t>The interface includes the chatbot window appearance and the accessibility of interactive functions like buttons.</a:t>
            </a:r>
          </a:p>
          <a:p>
            <a:r>
              <a:rPr lang="en-US" sz="1200" dirty="0"/>
              <a:t>Both plays offer many opportunities to make choices for accessible (or inaccessible) design.</a:t>
            </a:r>
          </a:p>
        </p:txBody>
      </p:sp>
      <p:pic>
        <p:nvPicPr>
          <p:cNvPr id="11" name="Picture Placeholder 5" descr="Diagram for chatbot development plays from select an accessible platform, design content, design interface, integrate with website, test the chatbot, test with users">
            <a:extLst>
              <a:ext uri="{FF2B5EF4-FFF2-40B4-BE49-F238E27FC236}">
                <a16:creationId xmlns:a16="http://schemas.microsoft.com/office/drawing/2014/main" id="{D3141112-67EB-4ADA-3982-EBD4E83EABEE}"/>
              </a:ext>
            </a:extLst>
          </p:cNvPr>
          <p:cNvPicPr>
            <a:picLocks noGrp="1" noChangeAspect="1"/>
          </p:cNvPicPr>
          <p:nvPr>
            <p:ph type="pic" idx="2"/>
          </p:nvPr>
        </p:nvPicPr>
        <p:blipFill rotWithShape="1">
          <a:blip r:embed="rId2">
            <a:grayscl/>
            <a:alphaModFix amt="63000"/>
            <a:extLst>
              <a:ext uri="{28A0092B-C50C-407E-A947-70E740481C1C}">
                <a14:useLocalDpi xmlns:a14="http://schemas.microsoft.com/office/drawing/2010/main"/>
              </a:ext>
            </a:extLst>
          </a:blip>
          <a:srcRect l="-18032" r="-18032"/>
          <a:stretch>
            <a:fillRect/>
          </a:stretch>
        </p:blipFill>
        <p:spPr>
          <a:xfrm>
            <a:off x="226952" y="2011680"/>
            <a:ext cx="8377084" cy="2384279"/>
          </a:xfrm>
          <a:prstGeom prst="rect">
            <a:avLst/>
          </a:prstGeom>
        </p:spPr>
      </p:pic>
      <p:pic>
        <p:nvPicPr>
          <p:cNvPr id="7" name="Picture 6" descr="Highlighted: design content and design interface">
            <a:extLst>
              <a:ext uri="{FF2B5EF4-FFF2-40B4-BE49-F238E27FC236}">
                <a16:creationId xmlns:a16="http://schemas.microsoft.com/office/drawing/2014/main" id="{FEEB6279-0093-3580-161C-B5DC650BE85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537905" y="2090407"/>
            <a:ext cx="2395368" cy="1197684"/>
          </a:xfrm>
          <a:prstGeom prst="roundRect">
            <a:avLst/>
          </a:prstGeom>
          <a:ln w="28575">
            <a:solidFill>
              <a:schemeClr val="accent5">
                <a:lumMod val="60000"/>
                <a:lumOff val="40000"/>
              </a:schemeClr>
            </a:solidFill>
          </a:ln>
        </p:spPr>
      </p:pic>
      <p:sp>
        <p:nvSpPr>
          <p:cNvPr id="5" name="Slide Number Placeholder 4">
            <a:extLst>
              <a:ext uri="{FF2B5EF4-FFF2-40B4-BE49-F238E27FC236}">
                <a16:creationId xmlns:a16="http://schemas.microsoft.com/office/drawing/2014/main" id="{9DA9AD2B-2F90-8C25-28A5-F0DCE9989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3876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p28"/>
          <p:cNvSpPr txBox="1">
            <a:spLocks noGrp="1"/>
          </p:cNvSpPr>
          <p:nvPr>
            <p:ph type="ctrTitle"/>
          </p:nvPr>
        </p:nvSpPr>
        <p:spPr>
          <a:xfrm>
            <a:off x="571525" y="519150"/>
            <a:ext cx="7658100" cy="2052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800" dirty="0"/>
              <a:t>A Playbook for Accessible Chatbots and AI Agents</a:t>
            </a:r>
            <a:endParaRPr sz="4800" dirty="0"/>
          </a:p>
        </p:txBody>
      </p:sp>
      <p:sp>
        <p:nvSpPr>
          <p:cNvPr id="244" name="Google Shape;244;p28"/>
          <p:cNvSpPr txBox="1">
            <a:spLocks noGrp="1"/>
          </p:cNvSpPr>
          <p:nvPr>
            <p:ph type="subTitle" idx="1"/>
          </p:nvPr>
        </p:nvSpPr>
        <p:spPr>
          <a:xfrm>
            <a:off x="571525" y="2787204"/>
            <a:ext cx="5721699" cy="792600"/>
          </a:xfrm>
          <a:prstGeom prst="rect">
            <a:avLst/>
          </a:prstGeom>
        </p:spPr>
        <p:txBody>
          <a:bodyPr spcFirstLastPara="1" wrap="square" lIns="0" tIns="0" rIns="0" bIns="0" anchor="t" anchorCtr="0">
            <a:noAutofit/>
          </a:bodyPr>
          <a:lstStyle/>
          <a:p>
            <a:pPr marL="0" lvl="0" indent="0" algn="l" rtl="0">
              <a:spcAft>
                <a:spcPts val="3600"/>
              </a:spcAft>
              <a:buNone/>
            </a:pPr>
            <a:r>
              <a:rPr lang="en-US" sz="2400" dirty="0"/>
              <a:t>Jen Strickland </a:t>
            </a:r>
            <a:r>
              <a:rPr lang="en-US" sz="2400" b="1" i="1" dirty="0">
                <a:solidFill>
                  <a:schemeClr val="accent6"/>
                </a:solidFill>
                <a:latin typeface="Book Antiqua" panose="02040602050305030304" pitchFamily="18" charset="0"/>
                <a:ea typeface="Baskerville" panose="02020502070401020303" pitchFamily="18" charset="0"/>
              </a:rPr>
              <a:t>&amp;</a:t>
            </a:r>
            <a:r>
              <a:rPr lang="en-US" sz="2400" dirty="0"/>
              <a:t> Amna Abbas</a:t>
            </a:r>
            <a:br>
              <a:rPr lang="en-US" sz="2400" dirty="0"/>
            </a:br>
            <a:r>
              <a:rPr lang="en-US" dirty="0">
                <a:solidFill>
                  <a:schemeClr val="tx2">
                    <a:lumMod val="75000"/>
                  </a:schemeClr>
                </a:solidFill>
              </a:rPr>
              <a:t>previously with The MITRE Corporation</a:t>
            </a:r>
          </a:p>
          <a:p>
            <a:pPr marL="0" lvl="0" indent="0" algn="l" rtl="0">
              <a:spcAft>
                <a:spcPts val="3600"/>
              </a:spcAft>
              <a:buNone/>
            </a:pPr>
            <a:r>
              <a:rPr lang="en-US" sz="900" dirty="0">
                <a:solidFill>
                  <a:schemeClr val="tx2">
                    <a:lumMod val="75000"/>
                  </a:schemeClr>
                </a:solidFill>
              </a:rPr>
              <a:t>©2021, 2025 The MITRE Corporation. All rights reserved. Approved for public release; distribution unlimited. Public release case numbers 21-3801 and 21-3922. Funded by the MITRE Innovation Program.</a:t>
            </a:r>
          </a:p>
        </p:txBody>
      </p:sp>
      <p:sp>
        <p:nvSpPr>
          <p:cNvPr id="241" name="Google Shape;241;p2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B3B4B3"/>
                </a:solidFill>
              </a:rPr>
              <a:t>2</a:t>
            </a:fld>
            <a:endParaRPr>
              <a:solidFill>
                <a:srgbClr val="B3B4B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7641AE8-657E-36C5-44B7-4D533AE4548B}"/>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Play 3. Integrate into host website or smart phone app</a:t>
            </a:r>
          </a:p>
        </p:txBody>
      </p:sp>
      <p:sp>
        <p:nvSpPr>
          <p:cNvPr id="3" name="Subtitle 2">
            <a:extLst>
              <a:ext uri="{FF2B5EF4-FFF2-40B4-BE49-F238E27FC236}">
                <a16:creationId xmlns:a16="http://schemas.microsoft.com/office/drawing/2014/main" id="{39DC3EFF-BEF2-A8AB-64AB-A8B465D48459}"/>
              </a:ext>
            </a:extLst>
          </p:cNvPr>
          <p:cNvSpPr>
            <a:spLocks noGrp="1"/>
          </p:cNvSpPr>
          <p:nvPr>
            <p:ph type="subTitle" idx="3"/>
          </p:nvPr>
        </p:nvSpPr>
        <p:spPr>
          <a:xfrm>
            <a:off x="571525" y="752169"/>
            <a:ext cx="8195957" cy="1001327"/>
          </a:xfrm>
        </p:spPr>
        <p:txBody>
          <a:bodyPr numCol="2" spcCol="457200"/>
          <a:lstStyle/>
          <a:p>
            <a:r>
              <a:rPr lang="en-US" sz="1200" dirty="0"/>
              <a:t>The chatbot will most likely be </a:t>
            </a:r>
            <a:r>
              <a:rPr lang="en-US" sz="1200" b="1" dirty="0">
                <a:solidFill>
                  <a:schemeClr val="accent5">
                    <a:lumMod val="60000"/>
                    <a:lumOff val="40000"/>
                  </a:schemeClr>
                </a:solidFill>
              </a:rPr>
              <a:t>integrated into a host website or smart phone application</a:t>
            </a:r>
            <a:r>
              <a:rPr lang="en-US" sz="1200" dirty="0"/>
              <a:t>, which can present unique accessibility challenges.</a:t>
            </a:r>
          </a:p>
          <a:p>
            <a:endParaRPr lang="en-US" sz="1200" dirty="0"/>
          </a:p>
          <a:p>
            <a:r>
              <a:rPr lang="en-US" sz="1200" dirty="0"/>
              <a:t>While the website and the chatbot window may both be very accessible, navigation to and from the chatbot window and notifications for new chatbot messages may hinder people with disabilities who try to use the chatbot.</a:t>
            </a:r>
          </a:p>
        </p:txBody>
      </p:sp>
      <p:pic>
        <p:nvPicPr>
          <p:cNvPr id="10" name="Picture Placeholder 5" descr="Diagram for chatbot development plays from select an accessible platform, design content, design interface, integrate with website, test the chatbot, test with users">
            <a:extLst>
              <a:ext uri="{FF2B5EF4-FFF2-40B4-BE49-F238E27FC236}">
                <a16:creationId xmlns:a16="http://schemas.microsoft.com/office/drawing/2014/main" id="{41795F9D-374D-FE2D-A43D-E12601249980}"/>
              </a:ext>
            </a:extLst>
          </p:cNvPr>
          <p:cNvPicPr>
            <a:picLocks noChangeAspect="1"/>
          </p:cNvPicPr>
          <p:nvPr/>
        </p:nvPicPr>
        <p:blipFill rotWithShape="1">
          <a:blip r:embed="rId2">
            <a:grayscl/>
            <a:alphaModFix amt="63000"/>
            <a:extLst>
              <a:ext uri="{28A0092B-C50C-407E-A947-70E740481C1C}">
                <a14:useLocalDpi xmlns:a14="http://schemas.microsoft.com/office/drawing/2010/main"/>
              </a:ext>
            </a:extLst>
          </a:blip>
          <a:srcRect l="-18032" r="-18032"/>
          <a:stretch>
            <a:fillRect/>
          </a:stretch>
        </p:blipFill>
        <p:spPr>
          <a:xfrm>
            <a:off x="226952" y="2011680"/>
            <a:ext cx="8377084" cy="2384279"/>
          </a:xfrm>
          <a:prstGeom prst="rect">
            <a:avLst/>
          </a:prstGeom>
          <a:noFill/>
          <a:ln>
            <a:noFill/>
          </a:ln>
        </p:spPr>
      </p:pic>
      <p:pic>
        <p:nvPicPr>
          <p:cNvPr id="7" name="Picture 6" descr="Highlighted: integrate with website">
            <a:extLst>
              <a:ext uri="{FF2B5EF4-FFF2-40B4-BE49-F238E27FC236}">
                <a16:creationId xmlns:a16="http://schemas.microsoft.com/office/drawing/2014/main" id="{BD495C57-CB6E-FCF4-54B6-B22A01E622D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002306" y="2090404"/>
            <a:ext cx="1376979" cy="1194099"/>
          </a:xfrm>
          <a:prstGeom prst="roundRect">
            <a:avLst/>
          </a:prstGeom>
          <a:ln w="28575">
            <a:solidFill>
              <a:schemeClr val="accent5">
                <a:lumMod val="60000"/>
                <a:lumOff val="40000"/>
              </a:schemeClr>
            </a:solidFill>
          </a:ln>
        </p:spPr>
      </p:pic>
      <p:sp>
        <p:nvSpPr>
          <p:cNvPr id="5" name="Slide Number Placeholder 4">
            <a:extLst>
              <a:ext uri="{FF2B5EF4-FFF2-40B4-BE49-F238E27FC236}">
                <a16:creationId xmlns:a16="http://schemas.microsoft.com/office/drawing/2014/main" id="{5D134984-CCA4-5BC1-6BD9-1B9CD10CD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881237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AFABB27-0BF6-A9A2-74EF-D913D2145695}"/>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Play 4. Test the chatbot</a:t>
            </a:r>
          </a:p>
        </p:txBody>
      </p:sp>
      <p:sp>
        <p:nvSpPr>
          <p:cNvPr id="3" name="Subtitle 2">
            <a:extLst>
              <a:ext uri="{FF2B5EF4-FFF2-40B4-BE49-F238E27FC236}">
                <a16:creationId xmlns:a16="http://schemas.microsoft.com/office/drawing/2014/main" id="{86E01DE7-F47D-A078-CB03-A6EB7A3FD6A9}"/>
              </a:ext>
            </a:extLst>
          </p:cNvPr>
          <p:cNvSpPr>
            <a:spLocks noGrp="1"/>
          </p:cNvSpPr>
          <p:nvPr>
            <p:ph type="subTitle" idx="3"/>
          </p:nvPr>
        </p:nvSpPr>
        <p:spPr>
          <a:xfrm>
            <a:off x="571525" y="752168"/>
            <a:ext cx="8385662" cy="951941"/>
          </a:xfrm>
        </p:spPr>
        <p:txBody>
          <a:bodyPr numCol="2" spcCol="365760"/>
          <a:lstStyle/>
          <a:p>
            <a:pPr>
              <a:spcAft>
                <a:spcPts val="3600"/>
              </a:spcAft>
            </a:pPr>
            <a:r>
              <a:rPr lang="en-US" sz="1200" dirty="0"/>
              <a:t>Throughout the process, it is critical the team test the chatbot directly with target users.</a:t>
            </a:r>
          </a:p>
          <a:p>
            <a:endParaRPr lang="en-US" sz="1200" dirty="0"/>
          </a:p>
          <a:p>
            <a:r>
              <a:rPr lang="en-US" sz="1200" dirty="0"/>
              <a:t>“Target users” means the types of users the chatbot is meant to serve, typically defined by goals. Except for very specific circumstances, your target users shouldn’t be defined by disabilities.</a:t>
            </a:r>
          </a:p>
        </p:txBody>
      </p:sp>
      <p:pic>
        <p:nvPicPr>
          <p:cNvPr id="6" name="Picture Placeholder 5" descr="Diagram for chatbot development plays from select an accessible platform, design content, design interface, integrate with website, test the chatbot, test with users">
            <a:extLst>
              <a:ext uri="{FF2B5EF4-FFF2-40B4-BE49-F238E27FC236}">
                <a16:creationId xmlns:a16="http://schemas.microsoft.com/office/drawing/2014/main" id="{EA0BCAEE-1887-41B1-AD8B-2275B18C4434}"/>
              </a:ext>
            </a:extLst>
          </p:cNvPr>
          <p:cNvPicPr>
            <a:picLocks noChangeAspect="1"/>
          </p:cNvPicPr>
          <p:nvPr/>
        </p:nvPicPr>
        <p:blipFill rotWithShape="1">
          <a:blip r:embed="rId2">
            <a:grayscl/>
            <a:alphaModFix amt="63000"/>
            <a:extLst>
              <a:ext uri="{28A0092B-C50C-407E-A947-70E740481C1C}">
                <a14:useLocalDpi xmlns:a14="http://schemas.microsoft.com/office/drawing/2010/main"/>
              </a:ext>
            </a:extLst>
          </a:blip>
          <a:srcRect l="-18032" r="-18032"/>
          <a:stretch>
            <a:fillRect/>
          </a:stretch>
        </p:blipFill>
        <p:spPr>
          <a:xfrm>
            <a:off x="226952" y="2011680"/>
            <a:ext cx="8377084" cy="2384279"/>
          </a:xfrm>
          <a:prstGeom prst="rect">
            <a:avLst/>
          </a:prstGeom>
          <a:noFill/>
          <a:ln>
            <a:noFill/>
          </a:ln>
        </p:spPr>
      </p:pic>
      <p:pic>
        <p:nvPicPr>
          <p:cNvPr id="8" name="Picture 7" descr="highlighted test with users">
            <a:extLst>
              <a:ext uri="{FF2B5EF4-FFF2-40B4-BE49-F238E27FC236}">
                <a16:creationId xmlns:a16="http://schemas.microsoft.com/office/drawing/2014/main" id="{35AD1A23-296F-6CAF-948D-19A085C5B9C0}"/>
              </a:ext>
            </a:extLst>
          </p:cNvPr>
          <p:cNvPicPr>
            <a:picLocks noChangeAspect="1"/>
          </p:cNvPicPr>
          <p:nvPr/>
        </p:nvPicPr>
        <p:blipFill>
          <a:blip r:embed="rId3">
            <a:extLst>
              <a:ext uri="{28A0092B-C50C-407E-A947-70E740481C1C}">
                <a14:useLocalDpi xmlns:a14="http://schemas.microsoft.com/office/drawing/2010/main"/>
              </a:ext>
            </a:extLst>
          </a:blip>
          <a:srcRect b="-13035"/>
          <a:stretch>
            <a:fillRect/>
          </a:stretch>
        </p:blipFill>
        <p:spPr>
          <a:xfrm>
            <a:off x="3793806" y="3359810"/>
            <a:ext cx="1051561" cy="1118796"/>
          </a:xfrm>
          <a:prstGeom prst="roundRect">
            <a:avLst/>
          </a:prstGeom>
          <a:ln w="28575">
            <a:solidFill>
              <a:schemeClr val="accent5">
                <a:lumMod val="60000"/>
                <a:lumOff val="40000"/>
              </a:schemeClr>
            </a:solidFill>
          </a:ln>
        </p:spPr>
      </p:pic>
      <p:sp>
        <p:nvSpPr>
          <p:cNvPr id="7" name="TextBox 6">
            <a:extLst>
              <a:ext uri="{FF2B5EF4-FFF2-40B4-BE49-F238E27FC236}">
                <a16:creationId xmlns:a16="http://schemas.microsoft.com/office/drawing/2014/main" id="{94E30B00-34DE-D235-4D58-F4217621C7D6}"/>
              </a:ext>
            </a:extLst>
          </p:cNvPr>
          <p:cNvSpPr txBox="1"/>
          <p:nvPr/>
        </p:nvSpPr>
        <p:spPr>
          <a:xfrm>
            <a:off x="550107" y="1289816"/>
            <a:ext cx="4312837" cy="1889802"/>
          </a:xfrm>
          <a:prstGeom prst="rect">
            <a:avLst/>
          </a:prstGeom>
          <a:solidFill>
            <a:schemeClr val="accent2">
              <a:lumMod val="40000"/>
              <a:lumOff val="60000"/>
            </a:schemeClr>
          </a:solidFill>
          <a:ln>
            <a:solidFill>
              <a:schemeClr val="accent5">
                <a:lumMod val="60000"/>
                <a:lumOff val="40000"/>
              </a:schemeClr>
            </a:solidFill>
          </a:ln>
        </p:spPr>
        <p:txBody>
          <a:bodyPr wrap="square" rtlCol="0" anchor="ctr" anchorCtr="0">
            <a:noAutofit/>
          </a:bodyPr>
          <a:lstStyle/>
          <a:p>
            <a:pPr>
              <a:spcAft>
                <a:spcPts val="600"/>
              </a:spcAft>
            </a:pPr>
            <a:r>
              <a:rPr lang="en-US" sz="1100" dirty="0">
                <a:solidFill>
                  <a:schemeClr val="accent5"/>
                </a:solidFill>
              </a:rPr>
              <a:t>For example, a chatbot that answers routine questions about Social Security benefits may be used more often by people near or above the national retirement age; the target users may be adults over 50 years old.</a:t>
            </a:r>
          </a:p>
          <a:p>
            <a:pPr>
              <a:spcAft>
                <a:spcPts val="600"/>
              </a:spcAft>
            </a:pPr>
            <a:r>
              <a:rPr lang="en-US" sz="1100" dirty="0">
                <a:solidFill>
                  <a:schemeClr val="accent5"/>
                </a:solidFill>
              </a:rPr>
              <a:t>These users have an increased incidence of vision or hearing loss and cognitive impairment than the general public. </a:t>
            </a:r>
          </a:p>
          <a:p>
            <a:pPr>
              <a:spcAft>
                <a:spcPts val="600"/>
              </a:spcAft>
            </a:pPr>
            <a:r>
              <a:rPr lang="en-US" sz="1100" dirty="0">
                <a:solidFill>
                  <a:schemeClr val="accent5"/>
                </a:solidFill>
              </a:rPr>
              <a:t>Therefore, it’s important to test this chatbot with older users that have multiple disabilities as well as older users without disabilities.</a:t>
            </a:r>
          </a:p>
        </p:txBody>
      </p:sp>
      <p:sp>
        <p:nvSpPr>
          <p:cNvPr id="5" name="Slide Number Placeholder 4">
            <a:extLst>
              <a:ext uri="{FF2B5EF4-FFF2-40B4-BE49-F238E27FC236}">
                <a16:creationId xmlns:a16="http://schemas.microsoft.com/office/drawing/2014/main" id="{9AF2B122-4EAB-4FDD-46D7-9C0D6A60F3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55580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672EA8E-864F-84EB-BC2F-575072CDA59E}"/>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5"/>
                </a:solidFill>
                <a:effectLst/>
                <a:uLnTx/>
                <a:uFillTx/>
                <a:latin typeface="Arial Black" panose="020B0604020202020204" pitchFamily="34" charset="0"/>
                <a:ea typeface="Proxima Nova"/>
                <a:cs typeface="Arial Black" panose="020B0604020202020204" pitchFamily="34" charset="0"/>
                <a:sym typeface="Proxima Nova"/>
              </a:rPr>
              <a:t>More Plays</a:t>
            </a:r>
          </a:p>
        </p:txBody>
      </p:sp>
      <p:sp>
        <p:nvSpPr>
          <p:cNvPr id="4" name="Subtitle 3">
            <a:extLst>
              <a:ext uri="{FF2B5EF4-FFF2-40B4-BE49-F238E27FC236}">
                <a16:creationId xmlns:a16="http://schemas.microsoft.com/office/drawing/2014/main" id="{406A2B18-180F-D383-248E-F1FD8136EB54}"/>
              </a:ext>
            </a:extLst>
          </p:cNvPr>
          <p:cNvSpPr>
            <a:spLocks noGrp="1"/>
          </p:cNvSpPr>
          <p:nvPr>
            <p:ph type="subTitle" idx="2"/>
          </p:nvPr>
        </p:nvSpPr>
        <p:spPr>
          <a:xfrm>
            <a:off x="279698" y="1371600"/>
            <a:ext cx="8326419" cy="1930998"/>
          </a:xfrm>
        </p:spPr>
        <p:txBody>
          <a:bodyPr numCol="2" spcCol="0"/>
          <a:lstStyle/>
          <a:p>
            <a:pPr marL="285750" indent="-285750">
              <a:spcAft>
                <a:spcPts val="600"/>
              </a:spcAft>
              <a:buFont typeface="Arial" panose="020B0604020202020204" pitchFamily="34" charset="0"/>
              <a:buChar char="•"/>
            </a:pPr>
            <a:r>
              <a:rPr lang="en-US" sz="1400" b="1" dirty="0">
                <a:solidFill>
                  <a:schemeClr val="accent5"/>
                </a:solidFill>
              </a:rPr>
              <a:t>3.2 Chatbot Development Team</a:t>
            </a:r>
          </a:p>
          <a:p>
            <a:pPr marL="628650" lvl="1" indent="-287338">
              <a:lnSpc>
                <a:spcPct val="100000"/>
              </a:lnSpc>
              <a:spcAft>
                <a:spcPts val="600"/>
              </a:spcAft>
              <a:buFont typeface="Courier New" panose="02070309020205020404" pitchFamily="49" charset="0"/>
              <a:buChar char="o"/>
            </a:pPr>
            <a:r>
              <a:rPr lang="en-US" sz="1400" dirty="0"/>
              <a:t>3.2.1 Product Owner</a:t>
            </a:r>
          </a:p>
          <a:p>
            <a:pPr marL="628650" lvl="1" indent="-287338">
              <a:lnSpc>
                <a:spcPct val="100000"/>
              </a:lnSpc>
              <a:spcAft>
                <a:spcPts val="600"/>
              </a:spcAft>
              <a:buFont typeface="Courier New" panose="02070309020205020404" pitchFamily="49" charset="0"/>
              <a:buChar char="o"/>
            </a:pPr>
            <a:r>
              <a:rPr lang="en-US" sz="1400" dirty="0"/>
              <a:t>3.2.2 Designer</a:t>
            </a:r>
          </a:p>
          <a:p>
            <a:pPr marL="628650" lvl="1" indent="-287338">
              <a:lnSpc>
                <a:spcPct val="100000"/>
              </a:lnSpc>
              <a:spcAft>
                <a:spcPts val="600"/>
              </a:spcAft>
              <a:buFont typeface="Courier New" panose="02070309020205020404" pitchFamily="49" charset="0"/>
              <a:buChar char="o"/>
            </a:pPr>
            <a:r>
              <a:rPr lang="en-US" sz="1400" dirty="0"/>
              <a:t>3.2.3 Developer</a:t>
            </a:r>
          </a:p>
          <a:p>
            <a:pPr marL="628650" lvl="1" indent="-287338">
              <a:lnSpc>
                <a:spcPct val="100000"/>
              </a:lnSpc>
              <a:spcAft>
                <a:spcPts val="600"/>
              </a:spcAft>
              <a:buFont typeface="Courier New" panose="02070309020205020404" pitchFamily="49" charset="0"/>
              <a:buChar char="o"/>
            </a:pPr>
            <a:r>
              <a:rPr lang="en-US" sz="1400" dirty="0"/>
              <a:t>3.2.4 Tester</a:t>
            </a:r>
          </a:p>
          <a:p>
            <a:pPr marL="285750" indent="-285750">
              <a:spcAft>
                <a:spcPts val="600"/>
              </a:spcAft>
              <a:buFont typeface="Arial" panose="020B0604020202020204" pitchFamily="34" charset="0"/>
              <a:buChar char="•"/>
            </a:pPr>
            <a:r>
              <a:rPr lang="en-US" sz="1400" b="1" dirty="0">
                <a:solidFill>
                  <a:schemeClr val="accent5"/>
                </a:solidFill>
              </a:rPr>
              <a:t>3.3 Diverse Abilities</a:t>
            </a:r>
          </a:p>
          <a:p>
            <a:pPr marL="285750" indent="-285750">
              <a:spcAft>
                <a:spcPts val="600"/>
              </a:spcAft>
              <a:buFont typeface="Arial" panose="020B0604020202020204" pitchFamily="34" charset="0"/>
              <a:buChar char="•"/>
            </a:pPr>
            <a:r>
              <a:rPr lang="en-US" sz="1400" b="1" dirty="0">
                <a:solidFill>
                  <a:schemeClr val="accent5"/>
                </a:solidFill>
              </a:rPr>
              <a:t>3.4 Design Process and Activities</a:t>
            </a:r>
          </a:p>
          <a:p>
            <a:pPr marL="628650" lvl="1" indent="-287338">
              <a:lnSpc>
                <a:spcPct val="100000"/>
              </a:lnSpc>
              <a:spcAft>
                <a:spcPts val="600"/>
              </a:spcAft>
              <a:buFont typeface="Courier New" panose="02070309020205020404" pitchFamily="49" charset="0"/>
              <a:buChar char="o"/>
            </a:pPr>
            <a:r>
              <a:rPr lang="en-US" sz="1400" dirty="0"/>
              <a:t>3.4.1 Gather and Organize</a:t>
            </a:r>
          </a:p>
          <a:p>
            <a:pPr marL="628650" lvl="1" indent="-287338">
              <a:lnSpc>
                <a:spcPct val="100000"/>
              </a:lnSpc>
              <a:spcAft>
                <a:spcPts val="600"/>
              </a:spcAft>
              <a:buFont typeface="Courier New" panose="02070309020205020404" pitchFamily="49" charset="0"/>
              <a:buChar char="o"/>
            </a:pPr>
            <a:r>
              <a:rPr lang="en-US" sz="1400" dirty="0"/>
              <a:t>3.4.2 Design and Implement</a:t>
            </a:r>
          </a:p>
          <a:p>
            <a:pPr marL="628650" lvl="1" indent="-287338">
              <a:lnSpc>
                <a:spcPct val="100000"/>
              </a:lnSpc>
              <a:spcAft>
                <a:spcPts val="600"/>
              </a:spcAft>
              <a:buFont typeface="Courier New" panose="02070309020205020404" pitchFamily="49" charset="0"/>
              <a:buChar char="o"/>
            </a:pPr>
            <a:r>
              <a:rPr lang="en-US" sz="1400" dirty="0"/>
              <a:t>3.4.3 Test &amp; Evaluate</a:t>
            </a:r>
          </a:p>
          <a:p>
            <a:pPr marL="285750" indent="-285750">
              <a:spcAft>
                <a:spcPts val="600"/>
              </a:spcAft>
              <a:buFont typeface="Arial" panose="020B0604020202020204" pitchFamily="34" charset="0"/>
              <a:buChar char="•"/>
            </a:pPr>
            <a:r>
              <a:rPr lang="en-US" sz="1400" b="1" dirty="0">
                <a:solidFill>
                  <a:schemeClr val="accent5"/>
                </a:solidFill>
              </a:rPr>
              <a:t>3.5 How to Select a Subset of Activities</a:t>
            </a:r>
          </a:p>
        </p:txBody>
      </p:sp>
      <p:pic>
        <p:nvPicPr>
          <p:cNvPr id="5" name="Picture 4" descr="QR code for https://mitre.github.io/chatbot-accessibility-playbook/">
            <a:extLst>
              <a:ext uri="{FF2B5EF4-FFF2-40B4-BE49-F238E27FC236}">
                <a16:creationId xmlns:a16="http://schemas.microsoft.com/office/drawing/2014/main" id="{E9393B87-28FC-A0F6-D807-068BB16FB0B4}"/>
              </a:ext>
            </a:extLst>
          </p:cNvPr>
          <p:cNvPicPr>
            <a:picLocks noChangeAspect="1"/>
          </p:cNvPicPr>
          <p:nvPr/>
        </p:nvPicPr>
        <p:blipFill>
          <a:blip r:embed="rId2"/>
          <a:stretch>
            <a:fillRect/>
          </a:stretch>
        </p:blipFill>
        <p:spPr>
          <a:xfrm>
            <a:off x="5340835" y="2881704"/>
            <a:ext cx="2028827" cy="2028827"/>
          </a:xfrm>
          <a:prstGeom prst="rect">
            <a:avLst/>
          </a:prstGeom>
        </p:spPr>
      </p:pic>
      <p:sp>
        <p:nvSpPr>
          <p:cNvPr id="2" name="Slide Number Placeholder 1">
            <a:extLst>
              <a:ext uri="{FF2B5EF4-FFF2-40B4-BE49-F238E27FC236}">
                <a16:creationId xmlns:a16="http://schemas.microsoft.com/office/drawing/2014/main" id="{A97C2CD9-F61B-ABBF-F502-3FE1E3D75A46}"/>
              </a:ext>
            </a:extLst>
          </p:cNvPr>
          <p:cNvSpPr>
            <a:spLocks noGrp="1"/>
          </p:cNvSpPr>
          <p:nvPr>
            <p:ph type="sldNum" idx="12"/>
          </p:nvPr>
        </p:nvSpPr>
        <p:spPr/>
        <p:txBody>
          <a:bodyPr/>
          <a:lstStyle/>
          <a:p>
            <a:fld id="{00000000-1234-1234-1234-123412341234}" type="slidenum">
              <a:rPr lang="en" smtClean="0"/>
              <a:pPr/>
              <a:t>22</a:t>
            </a:fld>
            <a:endParaRPr lang="en" dirty="0"/>
          </a:p>
        </p:txBody>
      </p:sp>
    </p:spTree>
    <p:extLst>
      <p:ext uri="{BB962C8B-B14F-4D97-AF65-F5344CB8AC3E}">
        <p14:creationId xmlns:p14="http://schemas.microsoft.com/office/powerpoint/2010/main" val="181468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ADC074-C6C2-87D1-0520-DE4C33F31C93}"/>
              </a:ext>
            </a:extLst>
          </p:cNvPr>
          <p:cNvSpPr>
            <a:spLocks noGrp="1"/>
          </p:cNvSpPr>
          <p:nvPr>
            <p:ph type="ctrTitle"/>
          </p:nvPr>
        </p:nvSpPr>
        <p:spPr>
          <a:xfrm>
            <a:off x="571525" y="1600200"/>
            <a:ext cx="6765190" cy="2580000"/>
          </a:xfrm>
        </p:spPr>
        <p:txBody>
          <a:bodyPr/>
          <a:lstStyle/>
          <a:p>
            <a:r>
              <a:rPr lang="en-US" dirty="0">
                <a:effectLst>
                  <a:glow rad="101600">
                    <a:schemeClr val="accent1">
                      <a:satMod val="175000"/>
                      <a:alpha val="40000"/>
                    </a:schemeClr>
                  </a:glow>
                </a:effectLst>
              </a:rPr>
              <a:t>What about AI Agents?</a:t>
            </a:r>
          </a:p>
        </p:txBody>
      </p:sp>
      <p:sp>
        <p:nvSpPr>
          <p:cNvPr id="3" name="TextBox 2">
            <a:extLst>
              <a:ext uri="{FF2B5EF4-FFF2-40B4-BE49-F238E27FC236}">
                <a16:creationId xmlns:a16="http://schemas.microsoft.com/office/drawing/2014/main" id="{38A210F6-27E1-713C-64E4-3866D3442B7C}"/>
              </a:ext>
            </a:extLst>
          </p:cNvPr>
          <p:cNvSpPr txBox="1"/>
          <p:nvPr/>
        </p:nvSpPr>
        <p:spPr>
          <a:xfrm>
            <a:off x="609600" y="3403600"/>
            <a:ext cx="6278880" cy="523220"/>
          </a:xfrm>
          <a:prstGeom prst="rect">
            <a:avLst/>
          </a:prstGeom>
          <a:noFill/>
        </p:spPr>
        <p:txBody>
          <a:bodyPr wrap="square" rtlCol="0">
            <a:spAutoFit/>
          </a:bodyPr>
          <a:lstStyle/>
          <a:p>
            <a:r>
              <a:rPr lang="en-US" dirty="0">
                <a:solidFill>
                  <a:schemeClr val="accent1">
                    <a:lumMod val="60000"/>
                    <a:lumOff val="40000"/>
                  </a:schemeClr>
                </a:solidFill>
              </a:rPr>
              <a:t>Note: the illustrations in this section were generated using Google Gemini, and they are cited in the Notes for each slide.</a:t>
            </a:r>
          </a:p>
        </p:txBody>
      </p:sp>
      <p:sp>
        <p:nvSpPr>
          <p:cNvPr id="2" name="Slide Number Placeholder 1">
            <a:extLst>
              <a:ext uri="{FF2B5EF4-FFF2-40B4-BE49-F238E27FC236}">
                <a16:creationId xmlns:a16="http://schemas.microsoft.com/office/drawing/2014/main" id="{1A218FF4-44C9-0B23-3EC2-4623927BDD72}"/>
              </a:ext>
            </a:extLst>
          </p:cNvPr>
          <p:cNvSpPr>
            <a:spLocks noGrp="1"/>
          </p:cNvSpPr>
          <p:nvPr>
            <p:ph type="sldNum" idx="12"/>
          </p:nvPr>
        </p:nvSpPr>
        <p:spPr/>
        <p:txBody>
          <a:bodyPr/>
          <a:lstStyle/>
          <a:p>
            <a:fld id="{00000000-1234-1234-1234-123412341234}" type="slidenum">
              <a:rPr lang="en" smtClean="0"/>
              <a:pPr/>
              <a:t>23</a:t>
            </a:fld>
            <a:endParaRPr lang="en" dirty="0">
              <a:ea typeface="Proxima Nova"/>
            </a:endParaRPr>
          </a:p>
        </p:txBody>
      </p:sp>
    </p:spTree>
    <p:extLst>
      <p:ext uri="{BB962C8B-B14F-4D97-AF65-F5344CB8AC3E}">
        <p14:creationId xmlns:p14="http://schemas.microsoft.com/office/powerpoint/2010/main" val="235956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l="48000" r="4000"/>
          </a:stretch>
        </a:blip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ED38D3-EACB-471E-2AB4-27A50E1551F7}"/>
              </a:ext>
            </a:extLst>
          </p:cNvPr>
          <p:cNvSpPr>
            <a:spLocks noGrp="1"/>
          </p:cNvSpPr>
          <p:nvPr>
            <p:ph type="title" idx="4294967295"/>
          </p:nvPr>
        </p:nvSpPr>
        <p:spPr>
          <a:xfrm>
            <a:off x="571500" y="914400"/>
            <a:ext cx="3979863"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First, what is an AI agent?</a:t>
            </a:r>
          </a:p>
        </p:txBody>
      </p:sp>
      <p:sp>
        <p:nvSpPr>
          <p:cNvPr id="5" name="Subtitle 4">
            <a:extLst>
              <a:ext uri="{FF2B5EF4-FFF2-40B4-BE49-F238E27FC236}">
                <a16:creationId xmlns:a16="http://schemas.microsoft.com/office/drawing/2014/main" id="{8BA446F7-62DD-EA54-AACD-3AD05073B171}"/>
              </a:ext>
            </a:extLst>
          </p:cNvPr>
          <p:cNvSpPr>
            <a:spLocks noGrp="1"/>
          </p:cNvSpPr>
          <p:nvPr>
            <p:ph type="subTitle" idx="3"/>
          </p:nvPr>
        </p:nvSpPr>
        <p:spPr>
          <a:xfrm>
            <a:off x="571525" y="1371600"/>
            <a:ext cx="3720776" cy="3142500"/>
          </a:xfrm>
        </p:spPr>
        <p:txBody>
          <a:bodyPr/>
          <a:lstStyle/>
          <a:p>
            <a:pPr marL="63500" indent="-53975">
              <a:lnSpc>
                <a:spcPct val="120000"/>
              </a:lnSpc>
              <a:spcBef>
                <a:spcPts val="1800"/>
              </a:spcBef>
            </a:pPr>
            <a:r>
              <a:rPr lang="en-US" dirty="0"/>
              <a:t>“AI agents are advanced AI systems designed to autonomously reason, plan, and execute complex tasks based on high-level goals.”</a:t>
            </a:r>
          </a:p>
          <a:p>
            <a:pPr marL="63500">
              <a:lnSpc>
                <a:spcPct val="120000"/>
              </a:lnSpc>
              <a:spcBef>
                <a:spcPts val="1800"/>
              </a:spcBef>
            </a:pPr>
            <a:r>
              <a:rPr lang="en-US" sz="1200" dirty="0"/>
              <a:t>We can use them to automate repetitive work, retrieve information, make decisions, and take actions by connecting to myriad software and devices, to improve productivity, scale teams, and enable innovation in organizations. </a:t>
            </a:r>
          </a:p>
          <a:p>
            <a:pPr marL="63500">
              <a:spcBef>
                <a:spcPts val="1800"/>
              </a:spcBef>
            </a:pPr>
            <a:r>
              <a:rPr lang="en-US" sz="1000" dirty="0"/>
              <a:t>Source: https://</a:t>
            </a:r>
            <a:r>
              <a:rPr lang="en-US" sz="1000" dirty="0" err="1"/>
              <a:t>www.nvidia.com</a:t>
            </a:r>
            <a:r>
              <a:rPr lang="en-US" sz="1000" dirty="0"/>
              <a:t>/</a:t>
            </a:r>
            <a:r>
              <a:rPr lang="en-US" sz="1000" dirty="0" err="1"/>
              <a:t>en</a:t>
            </a:r>
            <a:r>
              <a:rPr lang="en-US" sz="1000" dirty="0"/>
              <a:t>-us/glossary/ai-agents/</a:t>
            </a:r>
          </a:p>
        </p:txBody>
      </p:sp>
      <p:sp>
        <p:nvSpPr>
          <p:cNvPr id="3" name="Slide Number Placeholder 2">
            <a:extLst>
              <a:ext uri="{FF2B5EF4-FFF2-40B4-BE49-F238E27FC236}">
                <a16:creationId xmlns:a16="http://schemas.microsoft.com/office/drawing/2014/main" id="{E0C69B20-1BCE-4A24-1DE6-34E06BEEE2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503635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8DA57EE-619E-912E-8C8D-330A5EDB09FC}"/>
              </a:ext>
            </a:extLst>
          </p:cNvPr>
          <p:cNvSpPr>
            <a:spLocks noGrp="1"/>
          </p:cNvSpPr>
          <p:nvPr>
            <p:ph type="title" idx="4294967295"/>
          </p:nvPr>
        </p:nvSpPr>
        <p:spPr>
          <a:xfrm>
            <a:off x="571500" y="914400"/>
            <a:ext cx="3979863"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ELI5: What is an AI Agent?</a:t>
            </a:r>
          </a:p>
        </p:txBody>
      </p:sp>
      <p:sp>
        <p:nvSpPr>
          <p:cNvPr id="3" name="Subtitle 2">
            <a:extLst>
              <a:ext uri="{FF2B5EF4-FFF2-40B4-BE49-F238E27FC236}">
                <a16:creationId xmlns:a16="http://schemas.microsoft.com/office/drawing/2014/main" id="{116CB621-9AA0-DABB-49F4-F368506F0D59}"/>
              </a:ext>
            </a:extLst>
          </p:cNvPr>
          <p:cNvSpPr>
            <a:spLocks noGrp="1"/>
          </p:cNvSpPr>
          <p:nvPr>
            <p:ph type="subTitle" idx="3"/>
          </p:nvPr>
        </p:nvSpPr>
        <p:spPr>
          <a:xfrm>
            <a:off x="571525" y="1371600"/>
            <a:ext cx="3484660" cy="3142500"/>
          </a:xfrm>
        </p:spPr>
        <p:txBody>
          <a:bodyPr/>
          <a:lstStyle/>
          <a:p>
            <a:r>
              <a:rPr lang="en-US" sz="1800" dirty="0"/>
              <a:t>A magical, super-smart helper that lives inside a computer.</a:t>
            </a:r>
          </a:p>
        </p:txBody>
      </p:sp>
      <p:pic>
        <p:nvPicPr>
          <p:cNvPr id="8" name="Picture 7" descr="an AI agent as a fairy inside a computer">
            <a:extLst>
              <a:ext uri="{FF2B5EF4-FFF2-40B4-BE49-F238E27FC236}">
                <a16:creationId xmlns:a16="http://schemas.microsoft.com/office/drawing/2014/main" id="{BC0166DF-535F-1825-4D7A-8E41BF363651}"/>
              </a:ext>
            </a:extLst>
          </p:cNvPr>
          <p:cNvPicPr>
            <a:picLocks noChangeAspect="1"/>
          </p:cNvPicPr>
          <p:nvPr/>
        </p:nvPicPr>
        <p:blipFill>
          <a:blip r:embed="rId3"/>
          <a:stretch>
            <a:fillRect/>
          </a:stretch>
        </p:blipFill>
        <p:spPr>
          <a:xfrm>
            <a:off x="4462095" y="293077"/>
            <a:ext cx="4287716" cy="4287716"/>
          </a:xfrm>
          <a:prstGeom prst="rect">
            <a:avLst/>
          </a:prstGeom>
        </p:spPr>
      </p:pic>
      <p:sp>
        <p:nvSpPr>
          <p:cNvPr id="5" name="Slide Number Placeholder 4">
            <a:extLst>
              <a:ext uri="{FF2B5EF4-FFF2-40B4-BE49-F238E27FC236}">
                <a16:creationId xmlns:a16="http://schemas.microsoft.com/office/drawing/2014/main" id="{C4B906D9-DD9D-BF57-0E0C-A9B2238F5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87383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7AB6AC2-2BA4-8B90-D262-4F499B58E699}"/>
              </a:ext>
            </a:extLst>
          </p:cNvPr>
          <p:cNvSpPr>
            <a:spLocks noGrp="1"/>
          </p:cNvSpPr>
          <p:nvPr>
            <p:ph type="title" idx="4294967295"/>
          </p:nvPr>
        </p:nvSpPr>
        <p:spPr>
          <a:xfrm>
            <a:off x="571500" y="295275"/>
            <a:ext cx="8396288" cy="339725"/>
          </a:xfrm>
          <a:prstGeom prst="rect">
            <a:avLst/>
          </a:prstGeom>
          <a:noFill/>
          <a:ln>
            <a:noFill/>
            <a:prstDash/>
          </a:ln>
          <a:effectLst/>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0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Here is how your helper works</a:t>
            </a:r>
          </a:p>
        </p:txBody>
      </p:sp>
      <p:sp>
        <p:nvSpPr>
          <p:cNvPr id="9" name="Subtitle 8">
            <a:extLst>
              <a:ext uri="{FF2B5EF4-FFF2-40B4-BE49-F238E27FC236}">
                <a16:creationId xmlns:a16="http://schemas.microsoft.com/office/drawing/2014/main" id="{7811E856-6EB7-E099-C6B7-F18667E4FAC6}"/>
              </a:ext>
            </a:extLst>
          </p:cNvPr>
          <p:cNvSpPr>
            <a:spLocks noGrp="1"/>
          </p:cNvSpPr>
          <p:nvPr>
            <p:ph type="subTitle" idx="3"/>
          </p:nvPr>
        </p:nvSpPr>
        <p:spPr>
          <a:xfrm>
            <a:off x="571526" y="752168"/>
            <a:ext cx="4305274" cy="3636952"/>
          </a:xfrm>
        </p:spPr>
        <p:txBody>
          <a:bodyPr/>
          <a:lstStyle/>
          <a:p>
            <a:pPr marL="342900" indent="-342900">
              <a:lnSpc>
                <a:spcPct val="107000"/>
              </a:lnSpc>
              <a:buClr>
                <a:schemeClr val="accent3">
                  <a:lumMod val="75000"/>
                  <a:lumOff val="25000"/>
                </a:schemeClr>
              </a:buClr>
              <a:buSzPct val="115000"/>
              <a:buFont typeface="+mj-lt"/>
              <a:buAutoNum type="arabicPeriod"/>
            </a:pPr>
            <a:r>
              <a:rPr lang="en-US" dirty="0"/>
              <a:t>You tell it what you want. You can ask it to do something big, like “Plan a cat party for me!”</a:t>
            </a:r>
          </a:p>
          <a:p>
            <a:pPr marL="342900" indent="-342900">
              <a:lnSpc>
                <a:spcPct val="107000"/>
              </a:lnSpc>
              <a:buClr>
                <a:schemeClr val="accent3">
                  <a:lumMod val="75000"/>
                  <a:lumOff val="25000"/>
                </a:schemeClr>
              </a:buClr>
              <a:buSzPct val="115000"/>
              <a:buFont typeface="+mj-lt"/>
              <a:buAutoNum type="arabicPeriod"/>
            </a:pPr>
            <a:r>
              <a:rPr lang="en-US" dirty="0"/>
              <a:t>It plans all by itself. Your magical helper figures out all the little steps, like, “First, I need to find some cat ideas, then find a cat cake recipe, and then send a cat invite.”</a:t>
            </a:r>
          </a:p>
          <a:p>
            <a:pPr marL="342900" indent="-342900">
              <a:lnSpc>
                <a:spcPct val="107000"/>
              </a:lnSpc>
              <a:buClr>
                <a:schemeClr val="accent3">
                  <a:lumMod val="75000"/>
                  <a:lumOff val="25000"/>
                </a:schemeClr>
              </a:buClr>
              <a:buSzPct val="115000"/>
              <a:buFont typeface="+mj-lt"/>
              <a:buAutoNum type="arabicPeriod"/>
            </a:pPr>
            <a:r>
              <a:rPr lang="en-US" dirty="0"/>
              <a:t>It uses tools to do the work. To find ideas, it might look on the internet. To send invites, it might use your mom or dad’s email.</a:t>
            </a:r>
          </a:p>
          <a:p>
            <a:pPr marL="342900" indent="-342900">
              <a:lnSpc>
                <a:spcPct val="107000"/>
              </a:lnSpc>
              <a:buClr>
                <a:schemeClr val="accent3">
                  <a:lumMod val="75000"/>
                  <a:lumOff val="25000"/>
                </a:schemeClr>
              </a:buClr>
              <a:buSzPct val="115000"/>
              <a:buFont typeface="+mj-lt"/>
              <a:buAutoNum type="arabicPeriod"/>
            </a:pPr>
            <a:r>
              <a:rPr lang="en-US" dirty="0"/>
              <a:t>It remembers things you told it. So, if you already said you like chocolate cake, it remembers and plans for one.</a:t>
            </a:r>
          </a:p>
          <a:p>
            <a:pPr marL="342900" indent="-342900">
              <a:lnSpc>
                <a:spcPct val="107000"/>
              </a:lnSpc>
              <a:buClr>
                <a:schemeClr val="accent3">
                  <a:lumMod val="75000"/>
                  <a:lumOff val="25000"/>
                </a:schemeClr>
              </a:buClr>
              <a:buSzPct val="115000"/>
              <a:buFont typeface="+mj-lt"/>
              <a:buAutoNum type="arabicPeriod"/>
            </a:pPr>
            <a:r>
              <a:rPr lang="en-US" dirty="0"/>
              <a:t>Instead of a person having to give it every little instruction, the AI agent thinks and plans to get the job done all by itself.</a:t>
            </a:r>
          </a:p>
        </p:txBody>
      </p:sp>
      <p:pic>
        <p:nvPicPr>
          <p:cNvPr id="16" name="Picture 15" descr="cartoon drawing showing an agentic AI as a robot or a fair completing a task for a ambiguous race and gender-neutral person that wants to organize a cat-themed birthday party in the style of basquiat">
            <a:extLst>
              <a:ext uri="{FF2B5EF4-FFF2-40B4-BE49-F238E27FC236}">
                <a16:creationId xmlns:a16="http://schemas.microsoft.com/office/drawing/2014/main" id="{161C4A63-4C90-4504-D046-E7DAE1BF0E42}"/>
              </a:ext>
            </a:extLst>
          </p:cNvPr>
          <p:cNvPicPr>
            <a:picLocks noChangeAspect="1"/>
          </p:cNvPicPr>
          <p:nvPr/>
        </p:nvPicPr>
        <p:blipFill>
          <a:blip r:embed="rId3"/>
          <a:stretch>
            <a:fillRect/>
          </a:stretch>
        </p:blipFill>
        <p:spPr>
          <a:xfrm>
            <a:off x="4864100" y="568960"/>
            <a:ext cx="3985260" cy="3985260"/>
          </a:xfrm>
          <a:prstGeom prst="rect">
            <a:avLst/>
          </a:prstGeom>
        </p:spPr>
      </p:pic>
      <p:sp>
        <p:nvSpPr>
          <p:cNvPr id="2" name="Slide Number Placeholder 1">
            <a:extLst>
              <a:ext uri="{FF2B5EF4-FFF2-40B4-BE49-F238E27FC236}">
                <a16:creationId xmlns:a16="http://schemas.microsoft.com/office/drawing/2014/main" id="{35EB32CA-A597-466C-479C-480BC814F340}"/>
              </a:ext>
            </a:extLst>
          </p:cNvPr>
          <p:cNvSpPr>
            <a:spLocks noGrp="1"/>
          </p:cNvSpPr>
          <p:nvPr>
            <p:ph type="sldNum" idx="12"/>
          </p:nvPr>
        </p:nvSpPr>
        <p:spPr/>
        <p:txBody>
          <a:bodyPr/>
          <a:lstStyle/>
          <a:p>
            <a:fld id="{00000000-1234-1234-1234-123412341234}" type="slidenum">
              <a:rPr lang="en" smtClean="0"/>
              <a:pPr/>
              <a:t>26</a:t>
            </a:fld>
            <a:endParaRPr lang="en" dirty="0"/>
          </a:p>
        </p:txBody>
      </p:sp>
    </p:spTree>
    <p:extLst>
      <p:ext uri="{BB962C8B-B14F-4D97-AF65-F5344CB8AC3E}">
        <p14:creationId xmlns:p14="http://schemas.microsoft.com/office/powerpoint/2010/main" val="227327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FEEBA74-B059-D6EF-A7FF-9722DDEF3A33}"/>
              </a:ext>
            </a:extLst>
          </p:cNvPr>
          <p:cNvSpPr>
            <a:spLocks noGrp="1"/>
          </p:cNvSpPr>
          <p:nvPr>
            <p:ph type="title" idx="4294967295"/>
          </p:nvPr>
        </p:nvSpPr>
        <p:spPr>
          <a:xfrm>
            <a:off x="571500" y="292608"/>
            <a:ext cx="8326438"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How do we </a:t>
            </a:r>
            <a:r>
              <a:rPr kumimoji="0" lang="en-US" sz="2400" b="1" i="0" u="none" strike="noStrike" kern="0" cap="none" spc="0" normalizeH="0" baseline="0" noProof="0" dirty="0">
                <a:ln>
                  <a:noFill/>
                </a:ln>
                <a:solidFill>
                  <a:schemeClr val="accent3">
                    <a:lumMod val="50000"/>
                    <a:lumOff val="50000"/>
                  </a:schemeClr>
                </a:solidFill>
                <a:effectLst/>
                <a:highlight>
                  <a:srgbClr val="FFFF00"/>
                </a:highlight>
                <a:uLnTx/>
                <a:uFillTx/>
                <a:latin typeface="Arial Black" panose="020B0604020202020204" pitchFamily="34" charset="0"/>
                <a:ea typeface="Proxima Nova"/>
                <a:cs typeface="Arial Black" panose="020B0604020202020204" pitchFamily="34" charset="0"/>
                <a:sym typeface="Proxima Nova"/>
              </a:rPr>
              <a:t>design</a:t>
            </a:r>
            <a:r>
              <a:rPr kumimoji="0" lang="en-US" sz="24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 AI agents to be accessible?</a:t>
            </a:r>
            <a:endPar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endParaRPr>
          </a:p>
        </p:txBody>
      </p:sp>
      <p:sp>
        <p:nvSpPr>
          <p:cNvPr id="7" name="Subtitle 6">
            <a:extLst>
              <a:ext uri="{FF2B5EF4-FFF2-40B4-BE49-F238E27FC236}">
                <a16:creationId xmlns:a16="http://schemas.microsoft.com/office/drawing/2014/main" id="{C5C5EF29-B000-0024-FC7C-7E9B1536760A}"/>
              </a:ext>
            </a:extLst>
          </p:cNvPr>
          <p:cNvSpPr>
            <a:spLocks noGrp="1"/>
          </p:cNvSpPr>
          <p:nvPr>
            <p:ph type="subTitle" idx="2"/>
          </p:nvPr>
        </p:nvSpPr>
        <p:spPr>
          <a:xfrm>
            <a:off x="234463" y="914400"/>
            <a:ext cx="8358552" cy="3188677"/>
          </a:xfrm>
          <a:solidFill>
            <a:srgbClr val="FBECF4"/>
          </a:solidFill>
        </p:spPr>
        <p:txBody>
          <a:bodyPr numCol="2" spcCol="365760"/>
          <a:lstStyle/>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Manage expectations.</a:t>
            </a:r>
            <a:r>
              <a:rPr lang="en-US" sz="1400" dirty="0">
                <a:solidFill>
                  <a:schemeClr val="accent3">
                    <a:lumMod val="75000"/>
                    <a:lumOff val="25000"/>
                  </a:schemeClr>
                </a:solidFill>
              </a:rPr>
              <a:t> </a:t>
            </a:r>
            <a:br>
              <a:rPr lang="en-US" sz="1400" dirty="0"/>
            </a:br>
            <a:r>
              <a:rPr lang="en-US" sz="1200" dirty="0"/>
              <a:t>Be transparent about what the agent can and can’t do, and be clear that it is an agent, not a person. Don’t exaggerate. Keep branding simple.</a:t>
            </a: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Match and respect norms.</a:t>
            </a:r>
            <a:r>
              <a:rPr lang="en-US" sz="1400" dirty="0">
                <a:solidFill>
                  <a:schemeClr val="accent3">
                    <a:lumMod val="75000"/>
                    <a:lumOff val="25000"/>
                  </a:schemeClr>
                </a:solidFill>
              </a:rPr>
              <a:t> </a:t>
            </a:r>
            <a:br>
              <a:rPr lang="en-US" sz="1400" dirty="0"/>
            </a:br>
            <a:r>
              <a:rPr lang="en-US" sz="1200" dirty="0"/>
              <a:t>Interactions should be polite, in context, and prompt. Don’t interrupt the user, unless it is urgent. “Use tone and language that fit the user’s cultural context.”</a:t>
            </a: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Ensure content is ready for agent use.</a:t>
            </a:r>
            <a:r>
              <a:rPr lang="en-US" b="1" dirty="0">
                <a:solidFill>
                  <a:schemeClr val="accent3">
                    <a:lumMod val="75000"/>
                    <a:lumOff val="25000"/>
                  </a:schemeClr>
                </a:solidFill>
              </a:rPr>
              <a:t> </a:t>
            </a:r>
            <a:br>
              <a:rPr lang="en-US" dirty="0"/>
            </a:br>
            <a:r>
              <a:rPr lang="en-US" sz="1200" dirty="0"/>
              <a:t>Within your control, ensure the content provides useful, clear detail.</a:t>
            </a:r>
            <a:endParaRPr lang="en-US" sz="1200" b="1" dirty="0">
              <a:solidFill>
                <a:schemeClr val="accent3">
                  <a:lumMod val="50000"/>
                  <a:lumOff val="50000"/>
                </a:schemeClr>
              </a:solidFill>
            </a:endParaRP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Be transparent and clear.</a:t>
            </a:r>
            <a:r>
              <a:rPr lang="en-US" sz="1400" dirty="0">
                <a:solidFill>
                  <a:schemeClr val="accent3">
                    <a:lumMod val="75000"/>
                    <a:lumOff val="25000"/>
                  </a:schemeClr>
                </a:solidFill>
              </a:rPr>
              <a:t> </a:t>
            </a:r>
            <a:br>
              <a:rPr lang="en-US" sz="1400" dirty="0"/>
            </a:br>
            <a:r>
              <a:rPr lang="en-US" sz="1200" dirty="0"/>
              <a:t>Explain decisions made and provide data provenance.</a:t>
            </a: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Keep user in control.</a:t>
            </a:r>
            <a:r>
              <a:rPr lang="en-US" sz="1400" dirty="0">
                <a:solidFill>
                  <a:schemeClr val="accent3">
                    <a:lumMod val="75000"/>
                    <a:lumOff val="25000"/>
                  </a:schemeClr>
                </a:solidFill>
              </a:rPr>
              <a:t> </a:t>
            </a:r>
            <a:br>
              <a:rPr lang="en-US" sz="1400" dirty="0"/>
            </a:br>
            <a:r>
              <a:rPr lang="en-US" sz="1200" dirty="0"/>
              <a:t>Maintain user input to correct, opt-out, review, undo, and confirm any actions.</a:t>
            </a: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Be helpful when errors happen.</a:t>
            </a:r>
            <a:r>
              <a:rPr lang="en-US" sz="1400" dirty="0">
                <a:solidFill>
                  <a:schemeClr val="accent3">
                    <a:lumMod val="75000"/>
                    <a:lumOff val="25000"/>
                  </a:schemeClr>
                </a:solidFill>
              </a:rPr>
              <a:t> </a:t>
            </a:r>
            <a:br>
              <a:rPr lang="en-US" sz="1400" dirty="0"/>
            </a:br>
            <a:r>
              <a:rPr lang="en-US" sz="1200" dirty="0"/>
              <a:t>Design for error states, provide recovery options, and never abandon the user. </a:t>
            </a:r>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Invite user to improve agent.</a:t>
            </a:r>
            <a:r>
              <a:rPr lang="en-US" sz="1400" dirty="0">
                <a:solidFill>
                  <a:schemeClr val="accent3">
                    <a:lumMod val="75000"/>
                    <a:lumOff val="25000"/>
                  </a:schemeClr>
                </a:solidFill>
              </a:rPr>
              <a:t> </a:t>
            </a:r>
            <a:br>
              <a:rPr lang="en-US" sz="1400" dirty="0"/>
            </a:br>
            <a:r>
              <a:rPr lang="en-US" sz="1200" dirty="0"/>
              <a:t>Include feedback opportunities in design.</a:t>
            </a:r>
            <a:endParaRPr lang="en-US" sz="1400" dirty="0"/>
          </a:p>
          <a:p>
            <a:pPr marL="342900" indent="-342900">
              <a:spcAft>
                <a:spcPts val="12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Learn over time, openly.</a:t>
            </a:r>
            <a:r>
              <a:rPr lang="en-US" sz="1400" dirty="0">
                <a:solidFill>
                  <a:schemeClr val="accent3">
                    <a:lumMod val="75000"/>
                    <a:lumOff val="25000"/>
                  </a:schemeClr>
                </a:solidFill>
              </a:rPr>
              <a:t> </a:t>
            </a:r>
            <a:br>
              <a:rPr lang="en-US" sz="1400" dirty="0"/>
            </a:br>
            <a:r>
              <a:rPr lang="en-US" sz="1200" dirty="0"/>
              <a:t>Inform user that the agent learns from user behavior over time.</a:t>
            </a:r>
            <a:endParaRPr lang="en-US" sz="1400" dirty="0"/>
          </a:p>
        </p:txBody>
      </p:sp>
      <p:sp>
        <p:nvSpPr>
          <p:cNvPr id="5" name="Slide Number Placeholder 4">
            <a:extLst>
              <a:ext uri="{FF2B5EF4-FFF2-40B4-BE49-F238E27FC236}">
                <a16:creationId xmlns:a16="http://schemas.microsoft.com/office/drawing/2014/main" id="{454463B5-2AD2-91EB-E99B-C853E6A64A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55085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176C-0229-FD26-ECE7-22EA1A46BF6B}"/>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414199FC-B32B-401E-D0D6-B46BA054B078}"/>
              </a:ext>
            </a:extLst>
          </p:cNvPr>
          <p:cNvSpPr>
            <a:spLocks noGrp="1"/>
          </p:cNvSpPr>
          <p:nvPr>
            <p:ph type="title" idx="4294967295"/>
          </p:nvPr>
        </p:nvSpPr>
        <p:spPr>
          <a:xfrm>
            <a:off x="571500" y="292608"/>
            <a:ext cx="8572500"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How do we </a:t>
            </a:r>
            <a:r>
              <a:rPr kumimoji="0" lang="en-US" sz="2400" b="1" i="0" u="none" strike="noStrike" kern="0" cap="none" spc="0" normalizeH="0" baseline="0" noProof="0" dirty="0">
                <a:ln>
                  <a:noFill/>
                </a:ln>
                <a:solidFill>
                  <a:schemeClr val="accent3">
                    <a:lumMod val="50000"/>
                    <a:lumOff val="50000"/>
                  </a:schemeClr>
                </a:solidFill>
                <a:effectLst/>
                <a:highlight>
                  <a:srgbClr val="FFFF00"/>
                </a:highlight>
                <a:uLnTx/>
                <a:uFillTx/>
                <a:latin typeface="Arial Black" panose="020B0604020202020204" pitchFamily="34" charset="0"/>
                <a:ea typeface="Proxima Nova"/>
                <a:cs typeface="Arial Black" panose="020B0604020202020204" pitchFamily="34" charset="0"/>
                <a:sym typeface="Proxima Nova"/>
              </a:rPr>
              <a:t>develop</a:t>
            </a:r>
            <a:r>
              <a:rPr kumimoji="0" lang="en-US" sz="2400" b="1" i="0" u="none" strike="noStrike" kern="0" cap="none" spc="0" normalizeH="0" baseline="0" noProof="0" dirty="0">
                <a:ln>
                  <a:noFill/>
                </a:ln>
                <a:solidFill>
                  <a:schemeClr val="accent3">
                    <a:lumMod val="50000"/>
                    <a:lumOff val="50000"/>
                  </a:schemeClr>
                </a:solidFill>
                <a:effectLst/>
                <a:uLnTx/>
                <a:uFillTx/>
                <a:latin typeface="Arial Black" panose="020B0604020202020204" pitchFamily="34" charset="0"/>
                <a:ea typeface="Proxima Nova"/>
                <a:cs typeface="Arial Black" panose="020B0604020202020204" pitchFamily="34" charset="0"/>
                <a:sym typeface="Proxima Nova"/>
              </a:rPr>
              <a:t> accessible AI agents?</a:t>
            </a:r>
            <a:endPar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endParaRPr>
          </a:p>
        </p:txBody>
      </p:sp>
      <p:sp>
        <p:nvSpPr>
          <p:cNvPr id="7" name="Subtitle 6">
            <a:extLst>
              <a:ext uri="{FF2B5EF4-FFF2-40B4-BE49-F238E27FC236}">
                <a16:creationId xmlns:a16="http://schemas.microsoft.com/office/drawing/2014/main" id="{2369EEF1-F227-3D34-D8DD-A4D2E9123788}"/>
              </a:ext>
            </a:extLst>
          </p:cNvPr>
          <p:cNvSpPr>
            <a:spLocks noGrp="1"/>
          </p:cNvSpPr>
          <p:nvPr>
            <p:ph type="subTitle" idx="2"/>
          </p:nvPr>
        </p:nvSpPr>
        <p:spPr>
          <a:xfrm>
            <a:off x="246186" y="914399"/>
            <a:ext cx="8487506" cy="3681047"/>
          </a:xfrm>
        </p:spPr>
        <p:txBody>
          <a:bodyPr numCol="2" spcCol="548640"/>
          <a:lstStyle/>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Structure HTML semantically. </a:t>
            </a:r>
            <a:br>
              <a:rPr lang="en-US" sz="1400" dirty="0"/>
            </a:br>
            <a:r>
              <a:rPr lang="en-US" sz="1200" dirty="0"/>
              <a:t>Clear structure helps the agent understand, minimizes errors. Use HTML5 elements (&lt;header&gt;, &lt;nav&gt;, &lt;main&gt;, and &lt;footer&gt;) instead of generic &lt;div&gt; tags. Use proper heading order. Minimize use of &lt;div&gt; and &lt;span&gt; tags.</a:t>
            </a:r>
            <a:endParaRPr lang="en-US" sz="1400" dirty="0"/>
          </a:p>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Use structured data. </a:t>
            </a:r>
            <a:br>
              <a:rPr lang="en-US" sz="1400" dirty="0"/>
            </a:br>
            <a:r>
              <a:rPr lang="en-US" sz="1200" dirty="0"/>
              <a:t>Use </a:t>
            </a:r>
            <a:r>
              <a:rPr lang="en-US" sz="1200" dirty="0" err="1"/>
              <a:t>Schema.org</a:t>
            </a:r>
            <a:r>
              <a:rPr lang="en-US" sz="1200" dirty="0"/>
              <a:t> tags so agent can understand what your content is about. Provide rich meta descriptions and informative alt text for images. Use consistent formats for dates (YYYY-MM-DD), prices ($12.50), and units. Test with </a:t>
            </a:r>
            <a:r>
              <a:rPr lang="en-US" sz="1200" dirty="0" err="1"/>
              <a:t>schema.org’s</a:t>
            </a:r>
            <a:r>
              <a:rPr lang="en-US" sz="1200" dirty="0"/>
              <a:t> validator.</a:t>
            </a:r>
            <a:endParaRPr lang="en-US" sz="1400" dirty="0"/>
          </a:p>
          <a:p>
            <a:pPr marL="342900" indent="-342900">
              <a:lnSpc>
                <a:spcPct val="90000"/>
              </a:lnSpc>
              <a:spcAft>
                <a:spcPts val="150000"/>
              </a:spcAft>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Optimize content readability. </a:t>
            </a:r>
            <a:br>
              <a:rPr lang="en-US" sz="1400" dirty="0"/>
            </a:br>
            <a:r>
              <a:rPr lang="en-US" sz="1200" dirty="0"/>
              <a:t>Ensure your content is well-structured, with clear headings and unambiguous formatting so the agent can easily understand it.</a:t>
            </a:r>
            <a:endParaRPr lang="en-US" sz="1400" dirty="0"/>
          </a:p>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Build reliable API layers. </a:t>
            </a:r>
            <a:br>
              <a:rPr lang="en-US" sz="1400" dirty="0"/>
            </a:br>
            <a:r>
              <a:rPr lang="en-US" sz="1200" dirty="0"/>
              <a:t>Agents use APIs to fetch structured data instead of scraping messy HTML, so ensure API is infallible.</a:t>
            </a:r>
            <a:endParaRPr lang="en-US" sz="1400" dirty="0"/>
          </a:p>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Streamline navigation. </a:t>
            </a:r>
            <a:br>
              <a:rPr lang="en-US" sz="1400" dirty="0"/>
            </a:br>
            <a:r>
              <a:rPr lang="en-US" sz="1200" dirty="0"/>
              <a:t>Create clear navigation structures so AI and accessibility tools can interpret content hierarchy.</a:t>
            </a:r>
            <a:endParaRPr lang="en-US" sz="1400" dirty="0"/>
          </a:p>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Optimize images and videos, provide alt text and descriptions. </a:t>
            </a:r>
            <a:br>
              <a:rPr lang="en-US" sz="1400" dirty="0"/>
            </a:br>
            <a:r>
              <a:rPr lang="en-US" sz="1200" dirty="0"/>
              <a:t>Use descriptive filenames and alt text for images and graphs. Provide transcripts and structured annotations/metadata for videos.</a:t>
            </a:r>
            <a:endParaRPr lang="en-US" sz="1400" dirty="0"/>
          </a:p>
          <a:p>
            <a:pPr marL="342900" indent="-342900">
              <a:lnSpc>
                <a:spcPct val="90000"/>
              </a:lnSpc>
              <a:buClr>
                <a:schemeClr val="accent3">
                  <a:lumMod val="50000"/>
                  <a:lumOff val="50000"/>
                </a:schemeClr>
              </a:buClr>
              <a:buSzPct val="115000"/>
              <a:buFont typeface="+mj-lt"/>
              <a:buAutoNum type="arabicPeriod"/>
            </a:pPr>
            <a:r>
              <a:rPr lang="en-US" sz="1400" b="1" dirty="0">
                <a:solidFill>
                  <a:schemeClr val="accent3">
                    <a:lumMod val="75000"/>
                    <a:lumOff val="25000"/>
                  </a:schemeClr>
                </a:solidFill>
              </a:rPr>
              <a:t>Use best practice and web standards. </a:t>
            </a:r>
            <a:br>
              <a:rPr lang="en-US" sz="1400" dirty="0"/>
            </a:br>
            <a:r>
              <a:rPr lang="en-US" sz="1200" dirty="0"/>
              <a:t>Incorporate current web standards and best practices to ensure services stay compatible with evolving AI interactions. Monitor with analytics tools, maintain backwards compatibility, document technical changes, and maintain consistent data structure.</a:t>
            </a:r>
            <a:endParaRPr lang="en-US" sz="1400" dirty="0"/>
          </a:p>
        </p:txBody>
      </p:sp>
      <p:sp>
        <p:nvSpPr>
          <p:cNvPr id="5" name="Slide Number Placeholder 4">
            <a:extLst>
              <a:ext uri="{FF2B5EF4-FFF2-40B4-BE49-F238E27FC236}">
                <a16:creationId xmlns:a16="http://schemas.microsoft.com/office/drawing/2014/main" id="{7CD47E9A-5D9B-BFDA-4B33-52DE8F7FB6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3597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42D1780-E1D0-ABB6-0A74-564E68361D3E}"/>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Summary</a:t>
            </a:r>
          </a:p>
        </p:txBody>
      </p:sp>
      <p:sp>
        <p:nvSpPr>
          <p:cNvPr id="7" name="Subtitle 6">
            <a:extLst>
              <a:ext uri="{FF2B5EF4-FFF2-40B4-BE49-F238E27FC236}">
                <a16:creationId xmlns:a16="http://schemas.microsoft.com/office/drawing/2014/main" id="{C2BE01EE-09A4-6720-49CC-A660DC92B7A6}"/>
              </a:ext>
            </a:extLst>
          </p:cNvPr>
          <p:cNvSpPr>
            <a:spLocks noGrp="1"/>
          </p:cNvSpPr>
          <p:nvPr>
            <p:ph type="subTitle" idx="2"/>
          </p:nvPr>
        </p:nvSpPr>
        <p:spPr>
          <a:xfrm>
            <a:off x="289561" y="1371600"/>
            <a:ext cx="7360920" cy="3142500"/>
          </a:xfrm>
        </p:spPr>
        <p:txBody>
          <a:bodyPr/>
          <a:lstStyle/>
          <a:p>
            <a:pPr marL="285750" indent="-285750">
              <a:spcAft>
                <a:spcPts val="1200"/>
              </a:spcAft>
              <a:buClr>
                <a:srgbClr val="FF2600"/>
              </a:buClr>
              <a:buSzPct val="120000"/>
              <a:buFont typeface="Arial" panose="020B0604020202020204" pitchFamily="34" charset="0"/>
              <a:buChar char="•"/>
            </a:pPr>
            <a:r>
              <a:rPr lang="en-US" dirty="0"/>
              <a:t>MITRE’s Chatbot Accessibility Playbook provides validated guidance to select, design, develop/integrate, and test chatbot implementations</a:t>
            </a:r>
          </a:p>
          <a:p>
            <a:pPr marL="285750" indent="-285750">
              <a:spcAft>
                <a:spcPts val="1200"/>
              </a:spcAft>
              <a:buClr>
                <a:srgbClr val="FF2600"/>
              </a:buClr>
              <a:buSzPct val="120000"/>
              <a:buFont typeface="Arial" panose="020B0604020202020204" pitchFamily="34" charset="0"/>
              <a:buChar char="•"/>
            </a:pPr>
            <a:r>
              <a:rPr lang="en-US" dirty="0"/>
              <a:t>As AI agents take on more powerful, autonomous roles, great care must be taken to ensure their development is accessible, ethical, and built for the future. Ignoring these factors can lead to immediate failure, long-term societal risks, and cementing inequities.</a:t>
            </a:r>
          </a:p>
          <a:p>
            <a:pPr marL="285750" indent="-285750">
              <a:spcAft>
                <a:spcPts val="1200"/>
              </a:spcAft>
              <a:buClr>
                <a:srgbClr val="FF2600"/>
              </a:buClr>
              <a:buSzPct val="120000"/>
              <a:buFont typeface="Arial" panose="020B0604020202020204" pitchFamily="34" charset="0"/>
              <a:buChar char="•"/>
            </a:pPr>
            <a:r>
              <a:rPr lang="en-US" dirty="0"/>
              <a:t>Technology is evolving so fast that designers and developers must create with an eye toward long-term compatibility, resilience, and ethical governance.</a:t>
            </a:r>
          </a:p>
        </p:txBody>
      </p:sp>
      <p:sp>
        <p:nvSpPr>
          <p:cNvPr id="2" name="Slide Number Placeholder 1">
            <a:extLst>
              <a:ext uri="{FF2B5EF4-FFF2-40B4-BE49-F238E27FC236}">
                <a16:creationId xmlns:a16="http://schemas.microsoft.com/office/drawing/2014/main" id="{260E8B9F-FA81-50F6-F564-C673DC8C36EC}"/>
              </a:ext>
            </a:extLst>
          </p:cNvPr>
          <p:cNvSpPr>
            <a:spLocks noGrp="1"/>
          </p:cNvSpPr>
          <p:nvPr>
            <p:ph type="sldNum" idx="12"/>
          </p:nvPr>
        </p:nvSpPr>
        <p:spPr/>
        <p:txBody>
          <a:bodyPr/>
          <a:lstStyle/>
          <a:p>
            <a:fld id="{00000000-1234-1234-1234-123412341234}" type="slidenum">
              <a:rPr lang="en" smtClean="0"/>
              <a:pPr/>
              <a:t>29</a:t>
            </a:fld>
            <a:endParaRPr lang="en" dirty="0"/>
          </a:p>
        </p:txBody>
      </p:sp>
    </p:spTree>
    <p:extLst>
      <p:ext uri="{BB962C8B-B14F-4D97-AF65-F5344CB8AC3E}">
        <p14:creationId xmlns:p14="http://schemas.microsoft.com/office/powerpoint/2010/main" val="186839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40">
          <a:extLst>
            <a:ext uri="{FF2B5EF4-FFF2-40B4-BE49-F238E27FC236}">
              <a16:creationId xmlns:a16="http://schemas.microsoft.com/office/drawing/2014/main" id="{29FC82C1-6EF0-049A-BD91-460835D0B588}"/>
            </a:ext>
          </a:extLst>
        </p:cNvPr>
        <p:cNvGrpSpPr/>
        <p:nvPr/>
      </p:nvGrpSpPr>
      <p:grpSpPr>
        <a:xfrm>
          <a:off x="0" y="0"/>
          <a:ext cx="0" cy="0"/>
          <a:chOff x="0" y="0"/>
          <a:chExt cx="0" cy="0"/>
        </a:xfrm>
      </p:grpSpPr>
      <p:sp>
        <p:nvSpPr>
          <p:cNvPr id="243" name="Google Shape;243;p28">
            <a:extLst>
              <a:ext uri="{FF2B5EF4-FFF2-40B4-BE49-F238E27FC236}">
                <a16:creationId xmlns:a16="http://schemas.microsoft.com/office/drawing/2014/main" id="{B60DD402-C5E7-A24C-CBC2-AEB18682AD49}"/>
              </a:ext>
            </a:extLst>
          </p:cNvPr>
          <p:cNvSpPr txBox="1">
            <a:spLocks noGrp="1"/>
          </p:cNvSpPr>
          <p:nvPr>
            <p:ph type="ctrTitle"/>
          </p:nvPr>
        </p:nvSpPr>
        <p:spPr>
          <a:xfrm>
            <a:off x="2786405" y="1524000"/>
            <a:ext cx="6215355" cy="15862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t>A Playbook for Accessible Chatbots and AI Agents</a:t>
            </a:r>
            <a:endParaRPr sz="4000" dirty="0"/>
          </a:p>
        </p:txBody>
      </p:sp>
      <p:sp>
        <p:nvSpPr>
          <p:cNvPr id="244" name="Google Shape;244;p28">
            <a:extLst>
              <a:ext uri="{FF2B5EF4-FFF2-40B4-BE49-F238E27FC236}">
                <a16:creationId xmlns:a16="http://schemas.microsoft.com/office/drawing/2014/main" id="{81498F99-FB32-3FBA-863F-2EF4437ADAC4}"/>
              </a:ext>
            </a:extLst>
          </p:cNvPr>
          <p:cNvSpPr txBox="1">
            <a:spLocks noGrp="1"/>
          </p:cNvSpPr>
          <p:nvPr>
            <p:ph type="subTitle" idx="1"/>
          </p:nvPr>
        </p:nvSpPr>
        <p:spPr>
          <a:xfrm>
            <a:off x="2786405" y="3325684"/>
            <a:ext cx="5721699" cy="792600"/>
          </a:xfrm>
          <a:prstGeom prst="rect">
            <a:avLst/>
          </a:prstGeom>
        </p:spPr>
        <p:txBody>
          <a:bodyPr spcFirstLastPara="1" wrap="square" lIns="0" tIns="0" rIns="0" bIns="0" anchor="t" anchorCtr="0">
            <a:noAutofit/>
          </a:bodyPr>
          <a:lstStyle/>
          <a:p>
            <a:pPr marL="0" lvl="0" indent="0" algn="l" rtl="0">
              <a:spcAft>
                <a:spcPts val="1200"/>
              </a:spcAft>
              <a:buNone/>
            </a:pPr>
            <a:r>
              <a:rPr lang="en-US" sz="2400" dirty="0"/>
              <a:t>Jen Strickland </a:t>
            </a:r>
            <a:r>
              <a:rPr lang="en-US" sz="2400" b="1" i="1" dirty="0">
                <a:solidFill>
                  <a:schemeClr val="accent6"/>
                </a:solidFill>
                <a:latin typeface="Book Antiqua" panose="02040602050305030304" pitchFamily="18" charset="0"/>
                <a:ea typeface="Baskerville" panose="02020502070401020303" pitchFamily="18" charset="0"/>
              </a:rPr>
              <a:t>&amp;</a:t>
            </a:r>
            <a:r>
              <a:rPr lang="en-US" sz="2400" dirty="0"/>
              <a:t> Amna Abbas</a:t>
            </a:r>
            <a:br>
              <a:rPr lang="en-US" sz="2400" dirty="0"/>
            </a:br>
            <a:r>
              <a:rPr lang="en-US" dirty="0">
                <a:solidFill>
                  <a:schemeClr val="tx2">
                    <a:lumMod val="75000"/>
                  </a:schemeClr>
                </a:solidFill>
              </a:rPr>
              <a:t>previously with The MITRE Corporation</a:t>
            </a:r>
          </a:p>
          <a:p>
            <a:pPr marL="0" lvl="0" indent="0" algn="l" rtl="0">
              <a:spcAft>
                <a:spcPts val="3600"/>
              </a:spcAft>
              <a:buNone/>
            </a:pPr>
            <a:r>
              <a:rPr lang="en-US" sz="900" dirty="0">
                <a:solidFill>
                  <a:schemeClr val="tx2">
                    <a:lumMod val="75000"/>
                  </a:schemeClr>
                </a:solidFill>
              </a:rPr>
              <a:t>©2021, 2025 The MITRE Corporation. All rights reserved. Approved for public release; distribution unlimited. Public release case numbers 21-3801 and 21-3922. Funded by the MITRE Innovation Program.</a:t>
            </a:r>
          </a:p>
        </p:txBody>
      </p:sp>
      <p:sp>
        <p:nvSpPr>
          <p:cNvPr id="241" name="Google Shape;241;p28">
            <a:extLst>
              <a:ext uri="{FF2B5EF4-FFF2-40B4-BE49-F238E27FC236}">
                <a16:creationId xmlns:a16="http://schemas.microsoft.com/office/drawing/2014/main" id="{E34B4CAC-3236-F21D-A0B5-EFAAAC77D30D}"/>
              </a:ext>
            </a:extLst>
          </p:cNvPr>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B3B4B3"/>
                </a:solidFill>
              </a:rPr>
              <a:t>3</a:t>
            </a:fld>
            <a:endParaRPr>
              <a:solidFill>
                <a:srgbClr val="B3B4B3"/>
              </a:solidFill>
            </a:endParaRPr>
          </a:p>
        </p:txBody>
      </p:sp>
      <p:sp>
        <p:nvSpPr>
          <p:cNvPr id="2" name="Oval 1" descr="Portrait of Jennifer Strickland with curly auburn hair, silver hoop earrings, fair olive skin, dark green eyes, and black cat eye glasses">
            <a:extLst>
              <a:ext uri="{FF2B5EF4-FFF2-40B4-BE49-F238E27FC236}">
                <a16:creationId xmlns:a16="http://schemas.microsoft.com/office/drawing/2014/main" id="{4F938C1C-EF47-9ABC-8773-FF189850B224}"/>
              </a:ext>
            </a:extLst>
          </p:cNvPr>
          <p:cNvSpPr/>
          <p:nvPr/>
        </p:nvSpPr>
        <p:spPr>
          <a:xfrm>
            <a:off x="0" y="2001520"/>
            <a:ext cx="2306926" cy="2306926"/>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mna Abbas">
            <a:extLst>
              <a:ext uri="{FF2B5EF4-FFF2-40B4-BE49-F238E27FC236}">
                <a16:creationId xmlns:a16="http://schemas.microsoft.com/office/drawing/2014/main" id="{74591776-62EA-D45B-78F2-AD9117016EB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a:fillRect/>
          </a:stretch>
        </p:blipFill>
        <p:spPr bwMode="auto">
          <a:xfrm>
            <a:off x="805620" y="101600"/>
            <a:ext cx="2283020" cy="228302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57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ctrTitle"/>
          </p:nvPr>
        </p:nvSpPr>
        <p:spPr>
          <a:xfrm>
            <a:off x="527539" y="1359877"/>
            <a:ext cx="4103076" cy="2820323"/>
          </a:xfrm>
          <a:prstGeom prst="rect">
            <a:avLst/>
          </a:prstGeom>
        </p:spPr>
        <p:txBody>
          <a:bodyPr spcFirstLastPara="1" wrap="square" lIns="0" tIns="0" rIns="0" bIns="0" anchor="t" anchorCtr="0">
            <a:noAutofit/>
          </a:bodyPr>
          <a:lstStyle/>
          <a:p>
            <a:pPr lvl="0" algn="r">
              <a:lnSpc>
                <a:spcPct val="130000"/>
              </a:lnSpc>
            </a:pPr>
            <a:r>
              <a:rPr lang="en" b="1" dirty="0">
                <a:latin typeface="Arial Black" panose="020B0604020202020204" pitchFamily="34" charset="0"/>
                <a:cs typeface="Arial Black" panose="020B0604020202020204" pitchFamily="34" charset="0"/>
              </a:rPr>
              <a:t>Thank you! </a:t>
            </a:r>
            <a:br>
              <a:rPr lang="en" dirty="0"/>
            </a:br>
            <a:r>
              <a:rPr lang="ja-JP" altLang="en-US" sz="9600"/>
              <a:t>ツ</a:t>
            </a:r>
            <a:endParaRPr sz="9600" dirty="0"/>
          </a:p>
        </p:txBody>
      </p:sp>
      <p:sp>
        <p:nvSpPr>
          <p:cNvPr id="424" name="Google Shape;424;p48"/>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2" name="Google Shape;47;p5">
            <a:extLst>
              <a:ext uri="{FF2B5EF4-FFF2-40B4-BE49-F238E27FC236}">
                <a16:creationId xmlns:a16="http://schemas.microsoft.com/office/drawing/2014/main" id="{938D82C9-F439-1AF3-3535-A9B3FD24DB6C}"/>
              </a:ext>
            </a:extLst>
          </p:cNvPr>
          <p:cNvSpPr txBox="1">
            <a:spLocks noGrp="1"/>
          </p:cNvSpPr>
          <p:nvPr>
            <p:ph type="title" idx="4294967295"/>
          </p:nvPr>
        </p:nvSpPr>
        <p:spPr>
          <a:xfrm>
            <a:off x="228600" y="2022875"/>
            <a:ext cx="3270300" cy="6519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chemeClr val="lt1"/>
                </a:solidFill>
                <a:effectLst/>
                <a:uLnTx/>
                <a:uFillTx/>
                <a:latin typeface="+mn-lt"/>
                <a:ea typeface="Proxima Nova"/>
                <a:cs typeface="Arial" panose="020B0604020202020204" pitchFamily="34" charset="0"/>
                <a:sym typeface="Proxima Nova"/>
              </a:rPr>
              <a:t>Follow Us</a:t>
            </a:r>
          </a:p>
        </p:txBody>
      </p:sp>
      <p:pic>
        <p:nvPicPr>
          <p:cNvPr id="3" name="Google Shape;51;p5" descr="LinkedIn logo">
            <a:extLst>
              <a:ext uri="{FF2B5EF4-FFF2-40B4-BE49-F238E27FC236}">
                <a16:creationId xmlns:a16="http://schemas.microsoft.com/office/drawing/2014/main" id="{A6AF4C98-46FE-2F16-B71D-2D7005C9A3CE}"/>
              </a:ext>
            </a:extLst>
          </p:cNvPr>
          <p:cNvPicPr preferRelativeResize="0"/>
          <p:nvPr/>
        </p:nvPicPr>
        <p:blipFill>
          <a:blip r:embed="rId3">
            <a:alphaModFix/>
          </a:blip>
          <a:stretch>
            <a:fillRect/>
          </a:stretch>
        </p:blipFill>
        <p:spPr>
          <a:xfrm>
            <a:off x="3479738" y="979527"/>
            <a:ext cx="771383" cy="830085"/>
          </a:xfrm>
          <a:prstGeom prst="rect">
            <a:avLst/>
          </a:prstGeom>
          <a:noFill/>
          <a:ln>
            <a:noFill/>
          </a:ln>
        </p:spPr>
      </p:pic>
      <p:sp>
        <p:nvSpPr>
          <p:cNvPr id="436" name="Google Shape;436;p49"/>
          <p:cNvSpPr txBox="1"/>
          <p:nvPr/>
        </p:nvSpPr>
        <p:spPr>
          <a:xfrm>
            <a:off x="4409474" y="930727"/>
            <a:ext cx="4239673" cy="383400"/>
          </a:xfrm>
          <a:prstGeom prst="rect">
            <a:avLst/>
          </a:prstGeom>
          <a:noFill/>
          <a:ln>
            <a:noFill/>
          </a:ln>
        </p:spPr>
        <p:txBody>
          <a:bodyPr spcFirstLastPara="1" wrap="square" lIns="91425" tIns="91425" rIns="91425" bIns="91425" anchor="t" anchorCtr="0">
            <a:noAutofit/>
          </a:bodyPr>
          <a:lstStyle/>
          <a:p>
            <a:pPr lvl="0"/>
            <a:r>
              <a:rPr lang="en-US" sz="1800" dirty="0" err="1">
                <a:solidFill>
                  <a:schemeClr val="lt1"/>
                </a:solidFill>
                <a:latin typeface="Arial" panose="020B0604020202020204" pitchFamily="34" charset="0"/>
                <a:ea typeface="Proxima Nova"/>
                <a:cs typeface="Arial" panose="020B0604020202020204" pitchFamily="34" charset="0"/>
                <a:sym typeface="Proxima Nova"/>
              </a:rPr>
              <a:t>linkedin.com</a:t>
            </a:r>
            <a:r>
              <a:rPr lang="en-US" sz="1800" dirty="0">
                <a:solidFill>
                  <a:schemeClr val="lt1"/>
                </a:solidFill>
                <a:latin typeface="Arial" panose="020B0604020202020204" pitchFamily="34" charset="0"/>
                <a:ea typeface="Proxima Nova"/>
                <a:cs typeface="Arial" panose="020B0604020202020204" pitchFamily="34" charset="0"/>
                <a:sym typeface="Proxima Nova"/>
              </a:rPr>
              <a:t>/in/</a:t>
            </a:r>
            <a:r>
              <a:rPr lang="en-US" sz="1800" dirty="0" err="1">
                <a:solidFill>
                  <a:schemeClr val="lt1"/>
                </a:solidFill>
                <a:latin typeface="Arial" panose="020B0604020202020204" pitchFamily="34" charset="0"/>
                <a:ea typeface="Proxima Nova"/>
                <a:cs typeface="Arial" panose="020B0604020202020204" pitchFamily="34" charset="0"/>
                <a:sym typeface="Proxima Nova"/>
              </a:rPr>
              <a:t>amna</a:t>
            </a:r>
            <a:r>
              <a:rPr lang="en-US" sz="1800" dirty="0">
                <a:solidFill>
                  <a:schemeClr val="lt1"/>
                </a:solidFill>
                <a:latin typeface="Arial" panose="020B0604020202020204" pitchFamily="34" charset="0"/>
                <a:ea typeface="Proxima Nova"/>
                <a:cs typeface="Arial" panose="020B0604020202020204" pitchFamily="34" charset="0"/>
                <a:sym typeface="Proxima Nova"/>
              </a:rPr>
              <a:t>-abbas-</a:t>
            </a:r>
            <a:r>
              <a:rPr lang="en-US" sz="1800" dirty="0" err="1">
                <a:solidFill>
                  <a:schemeClr val="lt1"/>
                </a:solidFill>
                <a:latin typeface="Arial" panose="020B0604020202020204" pitchFamily="34" charset="0"/>
                <a:ea typeface="Proxima Nova"/>
                <a:cs typeface="Arial" panose="020B0604020202020204" pitchFamily="34" charset="0"/>
                <a:sym typeface="Proxima Nova"/>
              </a:rPr>
              <a:t>hfac</a:t>
            </a:r>
            <a:r>
              <a:rPr lang="en-US" sz="1800" dirty="0">
                <a:solidFill>
                  <a:schemeClr val="lt1"/>
                </a:solidFill>
                <a:latin typeface="Arial" panose="020B0604020202020204" pitchFamily="34" charset="0"/>
                <a:ea typeface="Proxima Nova"/>
                <a:cs typeface="Arial" panose="020B0604020202020204" pitchFamily="34" charset="0"/>
                <a:sym typeface="Proxima Nova"/>
              </a:rPr>
              <a:t>/</a:t>
            </a:r>
          </a:p>
        </p:txBody>
      </p:sp>
      <p:sp>
        <p:nvSpPr>
          <p:cNvPr id="435" name="Google Shape;435;p49"/>
          <p:cNvSpPr txBox="1"/>
          <p:nvPr/>
        </p:nvSpPr>
        <p:spPr>
          <a:xfrm>
            <a:off x="4409474" y="1727677"/>
            <a:ext cx="4078309" cy="383400"/>
          </a:xfrm>
          <a:prstGeom prst="rect">
            <a:avLst/>
          </a:prstGeom>
          <a:noFill/>
          <a:ln>
            <a:noFill/>
          </a:ln>
        </p:spPr>
        <p:txBody>
          <a:bodyPr spcFirstLastPara="1" wrap="square" lIns="91425" tIns="91425" rIns="91425" bIns="91425" anchor="t" anchorCtr="0">
            <a:noAutofit/>
          </a:bodyPr>
          <a:lstStyle/>
          <a:p>
            <a:r>
              <a:rPr lang="en-US" sz="1800" dirty="0" err="1">
                <a:solidFill>
                  <a:schemeClr val="lt1"/>
                </a:solidFill>
                <a:latin typeface="Arial" panose="020B0604020202020204" pitchFamily="34" charset="0"/>
                <a:ea typeface="Proxima Nova"/>
                <a:cs typeface="Arial" panose="020B0604020202020204" pitchFamily="34" charset="0"/>
                <a:sym typeface="Proxima Nova"/>
              </a:rPr>
              <a:t>linkedin.com</a:t>
            </a:r>
            <a:r>
              <a:rPr lang="en-US" sz="1800" dirty="0">
                <a:solidFill>
                  <a:schemeClr val="lt1"/>
                </a:solidFill>
                <a:latin typeface="Arial" panose="020B0604020202020204" pitchFamily="34" charset="0"/>
                <a:ea typeface="Proxima Nova"/>
                <a:cs typeface="Arial" panose="020B0604020202020204" pitchFamily="34" charset="0"/>
                <a:sym typeface="Proxima Nova"/>
              </a:rPr>
              <a:t>/in/</a:t>
            </a:r>
            <a:r>
              <a:rPr lang="en-US" sz="1800" dirty="0" err="1">
                <a:solidFill>
                  <a:schemeClr val="lt1"/>
                </a:solidFill>
                <a:latin typeface="Arial" panose="020B0604020202020204" pitchFamily="34" charset="0"/>
                <a:ea typeface="Proxima Nova"/>
                <a:cs typeface="Arial" panose="020B0604020202020204" pitchFamily="34" charset="0"/>
                <a:sym typeface="Proxima Nova"/>
              </a:rPr>
              <a:t>stricklandjen</a:t>
            </a:r>
            <a:endParaRPr lang="en-US" sz="1800" dirty="0">
              <a:solidFill>
                <a:schemeClr val="lt1"/>
              </a:solidFill>
              <a:latin typeface="Arial" panose="020B0604020202020204" pitchFamily="34" charset="0"/>
              <a:ea typeface="Proxima Nova"/>
              <a:cs typeface="Arial" panose="020B0604020202020204" pitchFamily="34" charset="0"/>
              <a:sym typeface="Proxima Nova"/>
            </a:endParaRPr>
          </a:p>
        </p:txBody>
      </p:sp>
      <p:sp>
        <p:nvSpPr>
          <p:cNvPr id="5" name="Google Shape;435;p49">
            <a:extLst>
              <a:ext uri="{FF2B5EF4-FFF2-40B4-BE49-F238E27FC236}">
                <a16:creationId xmlns:a16="http://schemas.microsoft.com/office/drawing/2014/main" id="{54747D3D-083A-2D74-A4A1-081BACC3EB30}"/>
              </a:ext>
            </a:extLst>
          </p:cNvPr>
          <p:cNvSpPr txBox="1"/>
          <p:nvPr/>
        </p:nvSpPr>
        <p:spPr>
          <a:xfrm>
            <a:off x="4702553" y="2419338"/>
            <a:ext cx="3280864" cy="383400"/>
          </a:xfrm>
          <a:prstGeom prst="rect">
            <a:avLst/>
          </a:prstGeom>
          <a:noFill/>
          <a:ln>
            <a:noFill/>
          </a:ln>
        </p:spPr>
        <p:txBody>
          <a:bodyPr spcFirstLastPara="1" wrap="square" lIns="91425" tIns="91425" rIns="91425" bIns="91425" anchor="t" anchorCtr="0">
            <a:noAutofit/>
          </a:bodyPr>
          <a:lstStyle/>
          <a:p>
            <a:r>
              <a:rPr lang="en-US" dirty="0">
                <a:solidFill>
                  <a:schemeClr val="lt1"/>
                </a:solidFill>
                <a:latin typeface="Arial" panose="020B0604020202020204" pitchFamily="34" charset="0"/>
                <a:ea typeface="Proxima Nova"/>
                <a:cs typeface="Arial" panose="020B0604020202020204" pitchFamily="34" charset="0"/>
                <a:sym typeface="Proxima Nova"/>
              </a:rPr>
              <a:t>MITRE Chatbot Accessibility Playbook</a:t>
            </a:r>
          </a:p>
        </p:txBody>
      </p:sp>
      <p:pic>
        <p:nvPicPr>
          <p:cNvPr id="4" name="Picture 3" descr="QR code for https://mitre.github.io/chatbot-accessibility-playbook/">
            <a:extLst>
              <a:ext uri="{FF2B5EF4-FFF2-40B4-BE49-F238E27FC236}">
                <a16:creationId xmlns:a16="http://schemas.microsoft.com/office/drawing/2014/main" id="{E762A313-0A6D-7487-DAA8-2A1FED4BA208}"/>
              </a:ext>
            </a:extLst>
          </p:cNvPr>
          <p:cNvPicPr>
            <a:picLocks noChangeAspect="1"/>
          </p:cNvPicPr>
          <p:nvPr/>
        </p:nvPicPr>
        <p:blipFill>
          <a:blip r:embed="rId4"/>
          <a:stretch>
            <a:fillRect/>
          </a:stretch>
        </p:blipFill>
        <p:spPr>
          <a:xfrm>
            <a:off x="5404339" y="2863360"/>
            <a:ext cx="1840523" cy="1840523"/>
          </a:xfrm>
          <a:prstGeom prst="rect">
            <a:avLst/>
          </a:prstGeom>
        </p:spPr>
      </p:pic>
      <p:sp>
        <p:nvSpPr>
          <p:cNvPr id="431" name="Google Shape;431;p49"/>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E0FDE864-8A9A-3771-B6C9-FE501C639CEF}"/>
            </a:ext>
          </a:extLst>
        </p:cNvPr>
        <p:cNvGrpSpPr/>
        <p:nvPr/>
      </p:nvGrpSpPr>
      <p:grpSpPr>
        <a:xfrm>
          <a:off x="0" y="0"/>
          <a:ext cx="0" cy="0"/>
          <a:chOff x="0" y="0"/>
          <a:chExt cx="0" cy="0"/>
        </a:xfrm>
      </p:grpSpPr>
      <p:sp>
        <p:nvSpPr>
          <p:cNvPr id="2" name="Oval 1" descr="Portrait of Jennifer Strickland with curly auburn hair, silver hoop earrings, fair olive skin, dark green eyes, and black cat eye glasses">
            <a:extLst>
              <a:ext uri="{FF2B5EF4-FFF2-40B4-BE49-F238E27FC236}">
                <a16:creationId xmlns:a16="http://schemas.microsoft.com/office/drawing/2014/main" id="{9CAD4D62-6A17-1588-CE6A-4DAF1650F9B0}"/>
              </a:ext>
            </a:extLst>
          </p:cNvPr>
          <p:cNvSpPr/>
          <p:nvPr/>
        </p:nvSpPr>
        <p:spPr>
          <a:xfrm>
            <a:off x="1021982" y="182880"/>
            <a:ext cx="2151528" cy="2151528"/>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mna Abbas">
            <a:extLst>
              <a:ext uri="{FF2B5EF4-FFF2-40B4-BE49-F238E27FC236}">
                <a16:creationId xmlns:a16="http://schemas.microsoft.com/office/drawing/2014/main" id="{EFCBB717-E9F1-A712-80FD-C40CE9E40B6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a:fillRect/>
          </a:stretch>
        </p:blipFill>
        <p:spPr bwMode="auto">
          <a:xfrm>
            <a:off x="5540180" y="185568"/>
            <a:ext cx="2148840" cy="2148840"/>
          </a:xfrm>
          <a:prstGeom prst="ellipse">
            <a:avLst/>
          </a:prstGeom>
          <a:noFill/>
          <a:extLst>
            <a:ext uri="{909E8E84-426E-40DD-AFC4-6F175D3DCCD1}">
              <a14:hiddenFill xmlns:a14="http://schemas.microsoft.com/office/drawing/2010/main">
                <a:solidFill>
                  <a:srgbClr val="FFFFFF"/>
                </a:solidFill>
              </a14:hiddenFill>
            </a:ext>
          </a:extLst>
        </p:spPr>
      </p:pic>
      <p:sp>
        <p:nvSpPr>
          <p:cNvPr id="282" name="Google Shape;282;p33">
            <a:extLst>
              <a:ext uri="{FF2B5EF4-FFF2-40B4-BE49-F238E27FC236}">
                <a16:creationId xmlns:a16="http://schemas.microsoft.com/office/drawing/2014/main" id="{7C3CE1A5-5578-0687-6E52-6344EDF94C53}"/>
              </a:ext>
            </a:extLst>
          </p:cNvPr>
          <p:cNvSpPr txBox="1">
            <a:spLocks noGrp="1"/>
          </p:cNvSpPr>
          <p:nvPr>
            <p:ph type="title" idx="4294967295"/>
          </p:nvPr>
        </p:nvSpPr>
        <p:spPr>
          <a:xfrm>
            <a:off x="571500" y="258181"/>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Who Are We?</a:t>
            </a:r>
          </a:p>
        </p:txBody>
      </p:sp>
      <p:sp>
        <p:nvSpPr>
          <p:cNvPr id="7" name="TextBox 6">
            <a:extLst>
              <a:ext uri="{FF2B5EF4-FFF2-40B4-BE49-F238E27FC236}">
                <a16:creationId xmlns:a16="http://schemas.microsoft.com/office/drawing/2014/main" id="{D7C61271-EE65-E2C4-36B2-13FFB76281D6}"/>
              </a:ext>
            </a:extLst>
          </p:cNvPr>
          <p:cNvSpPr txBox="1"/>
          <p:nvPr/>
        </p:nvSpPr>
        <p:spPr>
          <a:xfrm>
            <a:off x="613186" y="2097744"/>
            <a:ext cx="7745506" cy="2323650"/>
          </a:xfrm>
          <a:prstGeom prst="rect">
            <a:avLst/>
          </a:prstGeom>
          <a:solidFill>
            <a:srgbClr val="FBECF4"/>
          </a:solidFill>
        </p:spPr>
        <p:txBody>
          <a:bodyPr wrap="square" numCol="2" spcCol="914400" rtlCol="0">
            <a:noAutofit/>
          </a:bodyPr>
          <a:lstStyle/>
          <a:p>
            <a:pPr marL="350838" lvl="0"/>
            <a:r>
              <a:rPr lang="en-US" sz="2800" b="1" dirty="0">
                <a:solidFill>
                  <a:schemeClr val="bg2">
                    <a:lumMod val="50000"/>
                  </a:schemeClr>
                </a:solidFill>
                <a:highlight>
                  <a:srgbClr val="FBECF4"/>
                </a:highlight>
                <a:latin typeface="Arial" panose="020B0604020202020204" pitchFamily="34" charset="0"/>
                <a:cs typeface="Arial" panose="020B0604020202020204" pitchFamily="34" charset="0"/>
              </a:rPr>
              <a:t>Jen Strickland</a:t>
            </a:r>
            <a:endParaRPr lang="en-US" sz="2000" b="1" dirty="0">
              <a:solidFill>
                <a:schemeClr val="bg2">
                  <a:lumMod val="50000"/>
                </a:schemeClr>
              </a:solidFill>
              <a:highlight>
                <a:srgbClr val="FBECF4"/>
              </a:highlight>
              <a:latin typeface="Arial" panose="020B0604020202020204" pitchFamily="34" charset="0"/>
              <a:cs typeface="Arial" panose="020B0604020202020204" pitchFamily="34" charset="0"/>
            </a:endParaRPr>
          </a:p>
          <a:p>
            <a:pPr marL="9525" lvl="0" algn="ctr">
              <a:spcAft>
                <a:spcPts val="600"/>
              </a:spcAft>
            </a:pPr>
            <a:r>
              <a:rPr lang="en-US" sz="1200" dirty="0">
                <a:solidFill>
                  <a:schemeClr val="bg2">
                    <a:lumMod val="50000"/>
                  </a:schemeClr>
                </a:solidFill>
                <a:latin typeface="Arial" panose="020B0604020202020204" pitchFamily="34" charset="0"/>
                <a:cs typeface="Arial" panose="020B0604020202020204" pitchFamily="34" charset="0"/>
              </a:rPr>
              <a:t>Designer, Developer, Researcher, Strategist, </a:t>
            </a:r>
            <a:br>
              <a:rPr lang="en-US" sz="1200" dirty="0">
                <a:solidFill>
                  <a:schemeClr val="bg2">
                    <a:lumMod val="50000"/>
                  </a:schemeClr>
                </a:solidFill>
                <a:latin typeface="Arial" panose="020B0604020202020204" pitchFamily="34" charset="0"/>
                <a:cs typeface="Arial" panose="020B0604020202020204" pitchFamily="34" charset="0"/>
              </a:rPr>
            </a:br>
            <a:r>
              <a:rPr lang="en-US" sz="1200" dirty="0">
                <a:solidFill>
                  <a:schemeClr val="bg2">
                    <a:lumMod val="50000"/>
                  </a:schemeClr>
                </a:solidFill>
                <a:latin typeface="Arial" panose="020B0604020202020204" pitchFamily="34" charset="0"/>
                <a:cs typeface="Arial" panose="020B0604020202020204" pitchFamily="34" charset="0"/>
              </a:rPr>
              <a:t>Policy-wonk-in-training in D.C.</a:t>
            </a:r>
          </a:p>
          <a:p>
            <a:pPr marL="115888" lvl="0">
              <a:lnSpc>
                <a:spcPct val="110000"/>
              </a:lnSpc>
              <a:spcAft>
                <a:spcPts val="600"/>
              </a:spcAft>
            </a:pPr>
            <a:r>
              <a:rPr lang="en-US" sz="1050" dirty="0">
                <a:solidFill>
                  <a:schemeClr val="bg2">
                    <a:lumMod val="50000"/>
                  </a:schemeClr>
                </a:solidFill>
                <a:latin typeface="Arial" panose="020B0604020202020204" pitchFamily="34" charset="0"/>
                <a:cs typeface="Arial" panose="020B0604020202020204" pitchFamily="34" charset="0"/>
              </a:rPr>
              <a:t>If you’re looking to participate with the W3C, </a:t>
            </a:r>
            <a:br>
              <a:rPr lang="en-US" sz="1050" dirty="0">
                <a:solidFill>
                  <a:schemeClr val="bg2">
                    <a:lumMod val="50000"/>
                  </a:schemeClr>
                </a:solidFill>
                <a:latin typeface="Arial" panose="020B0604020202020204" pitchFamily="34" charset="0"/>
                <a:cs typeface="Arial" panose="020B0604020202020204" pitchFamily="34" charset="0"/>
              </a:rPr>
            </a:br>
            <a:r>
              <a:rPr lang="en-US" sz="1050" dirty="0">
                <a:solidFill>
                  <a:schemeClr val="bg2">
                    <a:lumMod val="50000"/>
                  </a:schemeClr>
                </a:solidFill>
                <a:latin typeface="Arial" panose="020B0604020202020204" pitchFamily="34" charset="0"/>
                <a:cs typeface="Arial" panose="020B0604020202020204" pitchFamily="34" charset="0"/>
              </a:rPr>
              <a:t>please reach out and I’ll help connect you.</a:t>
            </a:r>
          </a:p>
          <a:p>
            <a:pPr lvl="0" algn="ctr">
              <a:lnSpc>
                <a:spcPct val="110000"/>
              </a:lnSpc>
              <a:spcBef>
                <a:spcPts val="80000"/>
              </a:spcBef>
              <a:spcAft>
                <a:spcPts val="600"/>
              </a:spcAft>
            </a:pPr>
            <a:r>
              <a:rPr lang="en-US" sz="2800" b="1" dirty="0">
                <a:solidFill>
                  <a:schemeClr val="bg2">
                    <a:lumMod val="50000"/>
                  </a:schemeClr>
                </a:solidFill>
                <a:highlight>
                  <a:srgbClr val="FBECF4"/>
                </a:highlight>
                <a:latin typeface="Arial" panose="020B0604020202020204" pitchFamily="34" charset="0"/>
                <a:cs typeface="Arial" panose="020B0604020202020204" pitchFamily="34" charset="0"/>
              </a:rPr>
              <a:t>Amna Abbas</a:t>
            </a:r>
            <a:br>
              <a:rPr lang="en-US" sz="1600" b="1" dirty="0">
                <a:solidFill>
                  <a:schemeClr val="bg2">
                    <a:lumMod val="50000"/>
                  </a:schemeClr>
                </a:solidFill>
                <a:highlight>
                  <a:srgbClr val="FBECF4"/>
                </a:highlight>
                <a:latin typeface="Arial" panose="020B0604020202020204" pitchFamily="34" charset="0"/>
                <a:cs typeface="Arial" panose="020B0604020202020204" pitchFamily="34" charset="0"/>
              </a:rPr>
            </a:br>
            <a:r>
              <a:rPr lang="en-US" sz="1200" dirty="0">
                <a:solidFill>
                  <a:schemeClr val="bg2">
                    <a:lumMod val="50000"/>
                  </a:schemeClr>
                </a:solidFill>
                <a:latin typeface="Arial" panose="020B0604020202020204" pitchFamily="34" charset="0"/>
                <a:cs typeface="Arial" panose="020B0604020202020204" pitchFamily="34" charset="0"/>
              </a:rPr>
              <a:t>UX Design Strategist &amp; Researcher</a:t>
            </a:r>
            <a:br>
              <a:rPr lang="en-US" sz="1200" dirty="0">
                <a:solidFill>
                  <a:schemeClr val="bg2">
                    <a:lumMod val="50000"/>
                  </a:schemeClr>
                </a:solidFill>
                <a:latin typeface="Arial" panose="020B0604020202020204" pitchFamily="34" charset="0"/>
                <a:cs typeface="Arial" panose="020B0604020202020204" pitchFamily="34" charset="0"/>
              </a:rPr>
            </a:br>
            <a:r>
              <a:rPr lang="en-US" sz="1200" dirty="0">
                <a:solidFill>
                  <a:schemeClr val="bg2">
                    <a:lumMod val="50000"/>
                  </a:schemeClr>
                </a:solidFill>
                <a:latin typeface="Arial" panose="020B0604020202020204" pitchFamily="34" charset="0"/>
                <a:cs typeface="Arial" panose="020B0604020202020204" pitchFamily="34" charset="0"/>
              </a:rPr>
              <a:t>at Accenture Federal Services in D.C.</a:t>
            </a:r>
            <a:endParaRPr lang="en-US" dirty="0">
              <a:solidFill>
                <a:schemeClr val="bg2">
                  <a:lumMod val="50000"/>
                </a:schemeClr>
              </a:solidFill>
              <a:latin typeface="Arial" panose="020B0604020202020204" pitchFamily="34" charset="0"/>
              <a:cs typeface="Arial" panose="020B0604020202020204" pitchFamily="34" charset="0"/>
            </a:endParaRPr>
          </a:p>
        </p:txBody>
      </p:sp>
      <p:pic>
        <p:nvPicPr>
          <p:cNvPr id="1030" name="Picture 6" descr="U.S. Digital Response">
            <a:extLst>
              <a:ext uri="{FF2B5EF4-FFF2-40B4-BE49-F238E27FC236}">
                <a16:creationId xmlns:a16="http://schemas.microsoft.com/office/drawing/2014/main" id="{D92F3B06-3301-5A7D-740D-6FEAC2EBB30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6730" y="3561082"/>
            <a:ext cx="1110648" cy="3031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racuse University, Maxwell School">
            <a:extLst>
              <a:ext uri="{FF2B5EF4-FFF2-40B4-BE49-F238E27FC236}">
                <a16:creationId xmlns:a16="http://schemas.microsoft.com/office/drawing/2014/main" id="{B60BA974-0648-4DC8-30EE-5A4AD9803B3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4457" y="4001848"/>
            <a:ext cx="1489345" cy="388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3C">
            <a:extLst>
              <a:ext uri="{FF2B5EF4-FFF2-40B4-BE49-F238E27FC236}">
                <a16:creationId xmlns:a16="http://schemas.microsoft.com/office/drawing/2014/main" id="{0EA2667C-C0AC-3BD6-7D6F-258C0576A338}"/>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23809" r="24643"/>
          <a:stretch>
            <a:fillRect/>
          </a:stretch>
        </p:blipFill>
        <p:spPr bwMode="auto">
          <a:xfrm>
            <a:off x="2190284" y="3388407"/>
            <a:ext cx="928666" cy="900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TRE Corporation">
            <a:extLst>
              <a:ext uri="{FF2B5EF4-FFF2-40B4-BE49-F238E27FC236}">
                <a16:creationId xmlns:a16="http://schemas.microsoft.com/office/drawing/2014/main" id="{E5AA677E-1580-C23E-5BD4-6C3FA27EBBC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a:fillRect/>
          </a:stretch>
        </p:blipFill>
        <p:spPr bwMode="auto">
          <a:xfrm>
            <a:off x="3162751" y="3358010"/>
            <a:ext cx="3167823" cy="5468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ccenture Federal Services">
            <a:extLst>
              <a:ext uri="{FF2B5EF4-FFF2-40B4-BE49-F238E27FC236}">
                <a16:creationId xmlns:a16="http://schemas.microsoft.com/office/drawing/2014/main" id="{BEAE63FA-8350-AD4C-503A-A6620733475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522494" y="3248812"/>
            <a:ext cx="2085864" cy="559622"/>
          </a:xfrm>
          <a:prstGeom prst="rect">
            <a:avLst/>
          </a:prstGeom>
          <a:noFill/>
          <a:extLst>
            <a:ext uri="{909E8E84-426E-40DD-AFC4-6F175D3DCCD1}">
              <a14:hiddenFill xmlns:a14="http://schemas.microsoft.com/office/drawing/2010/main">
                <a:solidFill>
                  <a:srgbClr val="FFFFFF"/>
                </a:solidFill>
              </a14:hiddenFill>
            </a:ext>
          </a:extLst>
        </p:spPr>
      </p:pic>
      <p:sp>
        <p:nvSpPr>
          <p:cNvPr id="283" name="Google Shape;283;p33" descr="AnitaB.org">
            <a:extLst>
              <a:ext uri="{FF2B5EF4-FFF2-40B4-BE49-F238E27FC236}">
                <a16:creationId xmlns:a16="http://schemas.microsoft.com/office/drawing/2014/main" id="{F0BE3D68-42CA-ED49-2102-F110C7C809F7}"/>
              </a:ext>
            </a:extLst>
          </p:cNvPr>
          <p:cNvSpPr txBox="1">
            <a:spLocks noGrp="1"/>
          </p:cNvSpPr>
          <p:nvPr>
            <p:ph type="sldNum" idx="12"/>
          </p:nvPr>
        </p:nvSpPr>
        <p:spPr>
          <a:xfrm>
            <a:off x="8366708" y="4423042"/>
            <a:ext cx="548700" cy="393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28454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laque on a rock&#10;&#10;AI-generated content may be incorrect.">
            <a:extLst>
              <a:ext uri="{FF2B5EF4-FFF2-40B4-BE49-F238E27FC236}">
                <a16:creationId xmlns:a16="http://schemas.microsoft.com/office/drawing/2014/main" id="{EB0C0570-2B71-4449-079B-6DCA8CEA1745}"/>
              </a:ext>
            </a:extLst>
          </p:cNvPr>
          <p:cNvPicPr>
            <a:picLocks noGrp="1" noChangeAspect="1"/>
          </p:cNvPicPr>
          <p:nvPr>
            <p:ph sz="quarter" idx="16"/>
          </p:nvPr>
        </p:nvPicPr>
        <p:blipFill>
          <a:blip r:embed="rId2">
            <a:extLst>
              <a:ext uri="{28A0092B-C50C-407E-A947-70E740481C1C}">
                <a14:useLocalDpi xmlns:a14="http://schemas.microsoft.com/office/drawing/2010/main"/>
              </a:ext>
            </a:extLst>
          </a:blip>
          <a:srcRect/>
          <a:stretch>
            <a:fillRect/>
          </a:stretch>
        </p:blipFill>
        <p:spPr>
          <a:xfrm>
            <a:off x="4943475" y="0"/>
            <a:ext cx="3857625" cy="5143500"/>
          </a:xfrm>
        </p:spPr>
      </p:pic>
      <p:sp>
        <p:nvSpPr>
          <p:cNvPr id="3" name="Slide Number Placeholder 2">
            <a:extLst>
              <a:ext uri="{FF2B5EF4-FFF2-40B4-BE49-F238E27FC236}">
                <a16:creationId xmlns:a16="http://schemas.microsoft.com/office/drawing/2014/main" id="{DE436127-E8D9-A07E-0903-8912BA86E86E}"/>
              </a:ext>
            </a:extLst>
          </p:cNvPr>
          <p:cNvSpPr>
            <a:spLocks noGrp="1"/>
          </p:cNvSpPr>
          <p:nvPr>
            <p:ph type="sldNum" sz="quarter" idx="12"/>
          </p:nvPr>
        </p:nvSpPr>
        <p:spPr/>
        <p:txBody>
          <a:bodyPr/>
          <a:lstStyle/>
          <a:p>
            <a:fld id="{BECF63ED-5365-0347-943C-46237B9951C9}" type="slidenum">
              <a:rPr lang="en-US" smtClean="0"/>
              <a:t>5</a:t>
            </a:fld>
            <a:endParaRPr lang="en-US" dirty="0"/>
          </a:p>
        </p:txBody>
      </p:sp>
      <p:sp>
        <p:nvSpPr>
          <p:cNvPr id="4" name="Title 3">
            <a:extLst>
              <a:ext uri="{FF2B5EF4-FFF2-40B4-BE49-F238E27FC236}">
                <a16:creationId xmlns:a16="http://schemas.microsoft.com/office/drawing/2014/main" id="{2EE899FB-D49B-0C83-EADD-2F115F0295C2}"/>
              </a:ext>
            </a:extLst>
          </p:cNvPr>
          <p:cNvSpPr>
            <a:spLocks noGrp="1"/>
          </p:cNvSpPr>
          <p:nvPr>
            <p:ph type="title"/>
          </p:nvPr>
        </p:nvSpPr>
        <p:spPr/>
        <p:txBody>
          <a:bodyPr/>
          <a:lstStyle/>
          <a:p>
            <a:r>
              <a:rPr lang="en-US" b="1" dirty="0"/>
              <a:t>Coincidentally…</a:t>
            </a:r>
          </a:p>
        </p:txBody>
      </p:sp>
      <p:sp>
        <p:nvSpPr>
          <p:cNvPr id="5" name="Text Placeholder 4">
            <a:extLst>
              <a:ext uri="{FF2B5EF4-FFF2-40B4-BE49-F238E27FC236}">
                <a16:creationId xmlns:a16="http://schemas.microsoft.com/office/drawing/2014/main" id="{F918C408-80D1-7172-B871-38962D43278B}"/>
              </a:ext>
            </a:extLst>
          </p:cNvPr>
          <p:cNvSpPr>
            <a:spLocks noGrp="1"/>
          </p:cNvSpPr>
          <p:nvPr>
            <p:ph type="body" sz="quarter" idx="14"/>
          </p:nvPr>
        </p:nvSpPr>
        <p:spPr>
          <a:xfrm>
            <a:off x="320039" y="1097281"/>
            <a:ext cx="4470621" cy="685800"/>
          </a:xfrm>
        </p:spPr>
        <p:txBody>
          <a:bodyPr/>
          <a:lstStyle/>
          <a:p>
            <a:r>
              <a:rPr lang="en-US" sz="2000" dirty="0"/>
              <a:t>Jen lives across from where Admiral Grace Murray Hopper lived.</a:t>
            </a:r>
          </a:p>
        </p:txBody>
      </p:sp>
    </p:spTree>
    <p:extLst>
      <p:ext uri="{BB962C8B-B14F-4D97-AF65-F5344CB8AC3E}">
        <p14:creationId xmlns:p14="http://schemas.microsoft.com/office/powerpoint/2010/main" val="30264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B088DBE-B7F9-9788-3547-755BB62ED45C}"/>
              </a:ext>
            </a:extLst>
          </p:cNvPr>
          <p:cNvSpPr>
            <a:spLocks noGrp="1"/>
          </p:cNvSpPr>
          <p:nvPr>
            <p:ph type="title" idx="4294967295"/>
          </p:nvPr>
        </p:nvSpPr>
        <p:spPr>
          <a:xfrm>
            <a:off x="571500" y="327025"/>
            <a:ext cx="8027988" cy="393700"/>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Definitions</a:t>
            </a:r>
          </a:p>
        </p:txBody>
      </p:sp>
      <p:sp>
        <p:nvSpPr>
          <p:cNvPr id="8" name="Text Placeholder 10">
            <a:extLst>
              <a:ext uri="{FF2B5EF4-FFF2-40B4-BE49-F238E27FC236}">
                <a16:creationId xmlns:a16="http://schemas.microsoft.com/office/drawing/2014/main" id="{8130BD64-3CCC-4445-509F-3CA784A72AE1}"/>
              </a:ext>
            </a:extLst>
          </p:cNvPr>
          <p:cNvSpPr txBox="1">
            <a:spLocks/>
          </p:cNvSpPr>
          <p:nvPr/>
        </p:nvSpPr>
        <p:spPr>
          <a:xfrm>
            <a:off x="533400" y="814384"/>
            <a:ext cx="8281988" cy="2897004"/>
          </a:xfrm>
          <a:prstGeom prst="rect">
            <a:avLst/>
          </a:prstGeom>
        </p:spPr>
        <p:txBody>
          <a:bodyPr numCol="3" spcCol="36576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US" sz="1600" b="1" dirty="0">
                <a:solidFill>
                  <a:schemeClr val="accent6">
                    <a:lumMod val="75000"/>
                  </a:schemeClr>
                </a:solidFill>
              </a:rPr>
              <a:t>Accessibility</a:t>
            </a:r>
          </a:p>
          <a:p>
            <a:r>
              <a:rPr lang="en-US" sz="1100" dirty="0">
                <a:solidFill>
                  <a:schemeClr val="bg2">
                    <a:lumMod val="50000"/>
                  </a:schemeClr>
                </a:solidFill>
              </a:rPr>
              <a:t>Accessibility means that products and services are designed and developed so people with disabilities can use them. More specifically, they can perceive, understand, navigate, interact with, and contribute to the world.</a:t>
            </a:r>
          </a:p>
          <a:p>
            <a:pPr>
              <a:spcBef>
                <a:spcPts val="12000"/>
              </a:spcBef>
            </a:pPr>
            <a:r>
              <a:rPr lang="en-US" sz="900" dirty="0">
                <a:solidFill>
                  <a:schemeClr val="bg2">
                    <a:lumMod val="50000"/>
                  </a:schemeClr>
                </a:solidFill>
              </a:rPr>
              <a:t>Adapted from https://www.w3.org/WAI/fundamentals/accessibility-intro/#what, Icon from The Noun Project.</a:t>
            </a:r>
          </a:p>
          <a:p>
            <a:pPr>
              <a:spcBef>
                <a:spcPts val="150000"/>
              </a:spcBef>
              <a:spcAft>
                <a:spcPts val="600"/>
              </a:spcAft>
            </a:pPr>
            <a:r>
              <a:rPr lang="en-US" sz="1600" b="1" dirty="0">
                <a:solidFill>
                  <a:schemeClr val="accent6">
                    <a:lumMod val="75000"/>
                  </a:schemeClr>
                </a:solidFill>
              </a:rPr>
              <a:t>Chatbot</a:t>
            </a:r>
          </a:p>
          <a:p>
            <a:r>
              <a:rPr lang="en-US" sz="1100" dirty="0">
                <a:solidFill>
                  <a:schemeClr val="bg2">
                    <a:lumMod val="50000"/>
                  </a:schemeClr>
                </a:solidFill>
              </a:rPr>
              <a:t>Chatbots are applications in which human customers converse with an automated, nonhuman service rep. Chatbots can be delivered through a variety of modalities: text message, chat platform such as Slack or Facebook Messenger, or embedded in a website.</a:t>
            </a:r>
          </a:p>
          <a:p>
            <a:pPr>
              <a:spcBef>
                <a:spcPts val="9400"/>
              </a:spcBef>
            </a:pPr>
            <a:r>
              <a:rPr lang="en-US" sz="900" dirty="0">
                <a:solidFill>
                  <a:schemeClr val="bg2">
                    <a:lumMod val="50000"/>
                  </a:schemeClr>
                </a:solidFill>
              </a:rPr>
              <a:t>Definition from the MITRE Chatbot Accessibility Playbook</a:t>
            </a:r>
          </a:p>
          <a:p>
            <a:pPr>
              <a:spcBef>
                <a:spcPts val="150000"/>
              </a:spcBef>
              <a:spcAft>
                <a:spcPts val="600"/>
              </a:spcAft>
            </a:pPr>
            <a:r>
              <a:rPr lang="en-US" sz="1600" b="1" dirty="0">
                <a:solidFill>
                  <a:schemeClr val="accent6">
                    <a:lumMod val="75000"/>
                  </a:schemeClr>
                </a:solidFill>
              </a:rPr>
              <a:t>AI Agent</a:t>
            </a:r>
          </a:p>
          <a:p>
            <a:r>
              <a:rPr lang="en-US" sz="1100" dirty="0">
                <a:solidFill>
                  <a:schemeClr val="bg2">
                    <a:lumMod val="50000"/>
                  </a:schemeClr>
                </a:solidFill>
              </a:rPr>
              <a:t>AI agents are software systems or programs can autonomously pursue goals and complete tasks on behalf of users or other systems.</a:t>
            </a:r>
          </a:p>
          <a:p>
            <a:pPr>
              <a:spcBef>
                <a:spcPts val="14600"/>
              </a:spcBef>
            </a:pPr>
            <a:r>
              <a:rPr lang="en-US" sz="900" dirty="0">
                <a:solidFill>
                  <a:schemeClr val="bg2">
                    <a:lumMod val="50000"/>
                  </a:schemeClr>
                </a:solidFill>
              </a:rPr>
              <a:t>Adapted from Google Cloud and IBM: https://cloud.google.com/discover/what-are-ai-agents and https://www.ibm.com/think/topics/ai-agents</a:t>
            </a:r>
          </a:p>
        </p:txBody>
      </p:sp>
      <p:grpSp>
        <p:nvGrpSpPr>
          <p:cNvPr id="29" name="Group 28">
            <a:extLst>
              <a:ext uri="{FF2B5EF4-FFF2-40B4-BE49-F238E27FC236}">
                <a16:creationId xmlns:a16="http://schemas.microsoft.com/office/drawing/2014/main" id="{ED84D365-6E9C-68CE-64EB-6AE79AC96F67}"/>
              </a:ext>
              <a:ext uri="{C183D7F6-B498-43B3-948B-1728B52AA6E4}">
                <adec:decorative xmlns:adec="http://schemas.microsoft.com/office/drawing/2017/decorative" val="1"/>
              </a:ext>
            </a:extLst>
          </p:cNvPr>
          <p:cNvGrpSpPr/>
          <p:nvPr/>
        </p:nvGrpSpPr>
        <p:grpSpPr>
          <a:xfrm>
            <a:off x="1084219" y="1997613"/>
            <a:ext cx="7282489" cy="1584093"/>
            <a:chOff x="1084219" y="2126203"/>
            <a:chExt cx="7282489" cy="1584093"/>
          </a:xfrm>
          <a:solidFill>
            <a:schemeClr val="bg2">
              <a:lumMod val="40000"/>
              <a:lumOff val="60000"/>
            </a:schemeClr>
          </a:solidFill>
        </p:grpSpPr>
        <p:pic>
          <p:nvPicPr>
            <p:cNvPr id="10" name="Picture Placeholder 29" descr="Chat bubble with solid fill">
              <a:extLst>
                <a:ext uri="{FF2B5EF4-FFF2-40B4-BE49-F238E27FC236}">
                  <a16:creationId xmlns:a16="http://schemas.microsoft.com/office/drawing/2014/main" id="{726EA1BC-36E3-9A4F-0269-5DFD161E3F7C}"/>
                </a:ext>
              </a:extLst>
            </p:cNvPr>
            <p:cNvPicPr>
              <a:picLocks noChangeAspect="1"/>
            </p:cNvPicPr>
            <p:nvPr/>
          </p:nvPicPr>
          <p:blipFill>
            <a:blip r:embed="rId2">
              <a:extLst>
                <a:ext uri="{96DAC541-7B7A-43D3-8B79-37D633B846F1}">
                  <asvg:svgBlip xmlns:asvg="http://schemas.microsoft.com/office/drawing/2016/SVG/main" r:embed="rId3"/>
                </a:ext>
              </a:extLst>
            </a:blip>
            <a:srcRect t="16667" b="16667"/>
            <a:stretch>
              <a:fillRect/>
            </a:stretch>
          </p:blipFill>
          <p:spPr>
            <a:xfrm flipH="1">
              <a:off x="4283989" y="2595089"/>
              <a:ext cx="1298416" cy="865611"/>
            </a:xfrm>
            <a:prstGeom prst="rect">
              <a:avLst/>
            </a:prstGeom>
          </p:spPr>
        </p:pic>
        <p:pic>
          <p:nvPicPr>
            <p:cNvPr id="13" name="Picture Placeholder 27">
              <a:extLst>
                <a:ext uri="{FF2B5EF4-FFF2-40B4-BE49-F238E27FC236}">
                  <a16:creationId xmlns:a16="http://schemas.microsoft.com/office/drawing/2014/main" id="{ED804F51-2492-8EBB-AF5D-33516BB26882}"/>
                </a:ext>
              </a:extLst>
            </p:cNvPr>
            <p:cNvPicPr>
              <a:picLocks noChangeAspect="1"/>
            </p:cNvPicPr>
            <p:nvPr/>
          </p:nvPicPr>
          <p:blipFill>
            <a:blip r:embed="rId4">
              <a:extLst>
                <a:ext uri="{96DAC541-7B7A-43D3-8B79-37D633B846F1}">
                  <asvg:svgBlip xmlns:asvg="http://schemas.microsoft.com/office/drawing/2016/SVG/main" r:embed="rId5"/>
                </a:ext>
              </a:extLst>
            </a:blip>
            <a:srcRect t="16667" b="16667"/>
            <a:stretch/>
          </p:blipFill>
          <p:spPr>
            <a:xfrm>
              <a:off x="6530016" y="2126203"/>
              <a:ext cx="1836692" cy="1224461"/>
            </a:xfrm>
            <a:prstGeom prst="rect">
              <a:avLst/>
            </a:prstGeom>
          </p:spPr>
        </p:pic>
        <p:pic>
          <p:nvPicPr>
            <p:cNvPr id="16" name="Picture 2" descr="accessibility icon free from thenounproject.com">
              <a:extLst>
                <a:ext uri="{FF2B5EF4-FFF2-40B4-BE49-F238E27FC236}">
                  <a16:creationId xmlns:a16="http://schemas.microsoft.com/office/drawing/2014/main" id="{D7C36D7F-7677-B789-A6CA-97ECDED2D331}"/>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a:ext>
              </a:extLst>
            </a:blip>
            <a:srcRect l="8594" t="8594" r="9305" b="9305"/>
            <a:stretch>
              <a:fillRect/>
            </a:stretch>
          </p:blipFill>
          <p:spPr bwMode="auto">
            <a:xfrm>
              <a:off x="1084219" y="2455632"/>
              <a:ext cx="1224460" cy="1224460"/>
            </a:xfrm>
            <a:prstGeom prst="rect">
              <a:avLst/>
            </a:prstGeom>
            <a:grpFill/>
          </p:spPr>
        </p:pic>
        <p:sp>
          <p:nvSpPr>
            <p:cNvPr id="18" name="Freeform 17">
              <a:extLst>
                <a:ext uri="{FF2B5EF4-FFF2-40B4-BE49-F238E27FC236}">
                  <a16:creationId xmlns:a16="http://schemas.microsoft.com/office/drawing/2014/main" id="{63B9B632-F80A-FD12-6D2B-5B271E3920F9}"/>
                </a:ext>
              </a:extLst>
            </p:cNvPr>
            <p:cNvSpPr/>
            <p:nvPr/>
          </p:nvSpPr>
          <p:spPr>
            <a:xfrm flipH="1">
              <a:off x="3588631" y="2813685"/>
              <a:ext cx="983369" cy="896611"/>
            </a:xfrm>
            <a:custGeom>
              <a:avLst/>
              <a:gdLst>
                <a:gd name="connsiteX0" fmla="*/ 1447799 w 1538285"/>
                <a:gd name="connsiteY0" fmla="*/ 45244 h 1402570"/>
                <a:gd name="connsiteX1" fmla="*/ 1493042 w 1538285"/>
                <a:gd name="connsiteY1" fmla="*/ 90488 h 1402570"/>
                <a:gd name="connsiteX2" fmla="*/ 1493042 w 1538285"/>
                <a:gd name="connsiteY2" fmla="*/ 995372 h 1402570"/>
                <a:gd name="connsiteX3" fmla="*/ 1447799 w 1538285"/>
                <a:gd name="connsiteY3" fmla="*/ 1040617 h 1402570"/>
                <a:gd name="connsiteX4" fmla="*/ 1176336 w 1538285"/>
                <a:gd name="connsiteY4" fmla="*/ 1040617 h 1402570"/>
                <a:gd name="connsiteX5" fmla="*/ 1176336 w 1538285"/>
                <a:gd name="connsiteY5" fmla="*/ 1293351 h 1402570"/>
                <a:gd name="connsiteX6" fmla="*/ 948172 w 1538285"/>
                <a:gd name="connsiteY6" fmla="*/ 1065184 h 1402570"/>
                <a:gd name="connsiteX7" fmla="*/ 934916 w 1538285"/>
                <a:gd name="connsiteY7" fmla="*/ 1051928 h 1402570"/>
                <a:gd name="connsiteX8" fmla="*/ 90487 w 1538285"/>
                <a:gd name="connsiteY8" fmla="*/ 1051928 h 1402570"/>
                <a:gd name="connsiteX9" fmla="*/ 45244 w 1538285"/>
                <a:gd name="connsiteY9" fmla="*/ 1006684 h 1402570"/>
                <a:gd name="connsiteX10" fmla="*/ 45244 w 1538285"/>
                <a:gd name="connsiteY10" fmla="*/ 90488 h 1402570"/>
                <a:gd name="connsiteX11" fmla="*/ 90487 w 1538285"/>
                <a:gd name="connsiteY11" fmla="*/ 45244 h 1402570"/>
                <a:gd name="connsiteX12" fmla="*/ 1447799 w 1538285"/>
                <a:gd name="connsiteY12" fmla="*/ 45244 h 1402570"/>
                <a:gd name="connsiteX13" fmla="*/ 1447799 w 1538285"/>
                <a:gd name="connsiteY13" fmla="*/ 0 h 1402570"/>
                <a:gd name="connsiteX14" fmla="*/ 90487 w 1538285"/>
                <a:gd name="connsiteY14" fmla="*/ 0 h 1402570"/>
                <a:gd name="connsiteX15" fmla="*/ 0 w 1538285"/>
                <a:gd name="connsiteY15" fmla="*/ 90488 h 1402570"/>
                <a:gd name="connsiteX16" fmla="*/ 0 w 1538285"/>
                <a:gd name="connsiteY16" fmla="*/ 1006684 h 1402570"/>
                <a:gd name="connsiteX17" fmla="*/ 90487 w 1538285"/>
                <a:gd name="connsiteY17" fmla="*/ 1097172 h 1402570"/>
                <a:gd name="connsiteX18" fmla="*/ 916185 w 1538285"/>
                <a:gd name="connsiteY18" fmla="*/ 1097172 h 1402570"/>
                <a:gd name="connsiteX19" fmla="*/ 1221580 w 1538285"/>
                <a:gd name="connsiteY19" fmla="*/ 1402570 h 1402570"/>
                <a:gd name="connsiteX20" fmla="*/ 1221580 w 1538285"/>
                <a:gd name="connsiteY20" fmla="*/ 1085861 h 1402570"/>
                <a:gd name="connsiteX21" fmla="*/ 1447799 w 1538285"/>
                <a:gd name="connsiteY21" fmla="*/ 1085861 h 1402570"/>
                <a:gd name="connsiteX22" fmla="*/ 1538286 w 1538285"/>
                <a:gd name="connsiteY22" fmla="*/ 995372 h 1402570"/>
                <a:gd name="connsiteX23" fmla="*/ 1538286 w 1538285"/>
                <a:gd name="connsiteY23" fmla="*/ 90488 h 1402570"/>
                <a:gd name="connsiteX24" fmla="*/ 1447799 w 1538285"/>
                <a:gd name="connsiteY24" fmla="*/ 0 h 140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38285" h="1402570">
                  <a:moveTo>
                    <a:pt x="1447799" y="45244"/>
                  </a:moveTo>
                  <a:cubicBezTo>
                    <a:pt x="1472787" y="45244"/>
                    <a:pt x="1493042" y="65500"/>
                    <a:pt x="1493042" y="90488"/>
                  </a:cubicBezTo>
                  <a:lnTo>
                    <a:pt x="1493042" y="995372"/>
                  </a:lnTo>
                  <a:cubicBezTo>
                    <a:pt x="1493042" y="1020361"/>
                    <a:pt x="1472787" y="1040617"/>
                    <a:pt x="1447799" y="1040617"/>
                  </a:cubicBezTo>
                  <a:lnTo>
                    <a:pt x="1176336" y="1040617"/>
                  </a:lnTo>
                  <a:lnTo>
                    <a:pt x="1176336" y="1293351"/>
                  </a:lnTo>
                  <a:lnTo>
                    <a:pt x="948172" y="1065184"/>
                  </a:lnTo>
                  <a:lnTo>
                    <a:pt x="934916" y="1051928"/>
                  </a:lnTo>
                  <a:lnTo>
                    <a:pt x="90487" y="1051928"/>
                  </a:lnTo>
                  <a:cubicBezTo>
                    <a:pt x="65499" y="1051928"/>
                    <a:pt x="45244" y="1031672"/>
                    <a:pt x="45244" y="1006684"/>
                  </a:cubicBezTo>
                  <a:lnTo>
                    <a:pt x="45244" y="90488"/>
                  </a:lnTo>
                  <a:cubicBezTo>
                    <a:pt x="45244" y="65500"/>
                    <a:pt x="65499" y="45244"/>
                    <a:pt x="90487" y="45244"/>
                  </a:cubicBezTo>
                  <a:lnTo>
                    <a:pt x="1447799" y="45244"/>
                  </a:lnTo>
                  <a:moveTo>
                    <a:pt x="1447799" y="0"/>
                  </a:moveTo>
                  <a:lnTo>
                    <a:pt x="90487" y="0"/>
                  </a:lnTo>
                  <a:cubicBezTo>
                    <a:pt x="40513" y="0"/>
                    <a:pt x="0" y="40514"/>
                    <a:pt x="0" y="90488"/>
                  </a:cubicBezTo>
                  <a:lnTo>
                    <a:pt x="0" y="1006684"/>
                  </a:lnTo>
                  <a:cubicBezTo>
                    <a:pt x="0" y="1056658"/>
                    <a:pt x="40513" y="1097172"/>
                    <a:pt x="90487" y="1097172"/>
                  </a:cubicBezTo>
                  <a:lnTo>
                    <a:pt x="916185" y="1097172"/>
                  </a:lnTo>
                  <a:lnTo>
                    <a:pt x="1221580" y="1402570"/>
                  </a:lnTo>
                  <a:lnTo>
                    <a:pt x="1221580" y="1085861"/>
                  </a:lnTo>
                  <a:lnTo>
                    <a:pt x="1447799" y="1085861"/>
                  </a:lnTo>
                  <a:cubicBezTo>
                    <a:pt x="1497772" y="1085861"/>
                    <a:pt x="1538286" y="1045347"/>
                    <a:pt x="1538286" y="995372"/>
                  </a:cubicBezTo>
                  <a:lnTo>
                    <a:pt x="1538286" y="90488"/>
                  </a:lnTo>
                  <a:cubicBezTo>
                    <a:pt x="1538286" y="40514"/>
                    <a:pt x="1497772" y="0"/>
                    <a:pt x="1447799" y="0"/>
                  </a:cubicBezTo>
                  <a:close/>
                </a:path>
              </a:pathLst>
            </a:custGeom>
            <a:grpFill/>
            <a:ln w="1944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715DA79-3790-B473-6D9A-B159C8ED31FF}"/>
                </a:ext>
              </a:extLst>
            </p:cNvPr>
            <p:cNvSpPr/>
            <p:nvPr/>
          </p:nvSpPr>
          <p:spPr>
            <a:xfrm flipH="1">
              <a:off x="3805551" y="3117376"/>
              <a:ext cx="86768" cy="86768"/>
            </a:xfrm>
            <a:custGeom>
              <a:avLst/>
              <a:gdLst>
                <a:gd name="connsiteX0" fmla="*/ 135731 w 135731"/>
                <a:gd name="connsiteY0" fmla="*/ 67866 h 135732"/>
                <a:gd name="connsiteX1" fmla="*/ 67866 w 135731"/>
                <a:gd name="connsiteY1" fmla="*/ 135733 h 135732"/>
                <a:gd name="connsiteX2" fmla="*/ 0 w 135731"/>
                <a:gd name="connsiteY2" fmla="*/ 67866 h 135732"/>
                <a:gd name="connsiteX3" fmla="*/ 67866 w 135731"/>
                <a:gd name="connsiteY3" fmla="*/ 0 h 135732"/>
                <a:gd name="connsiteX4" fmla="*/ 135731 w 135731"/>
                <a:gd name="connsiteY4" fmla="*/ 67866 h 13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 h="135732">
                  <a:moveTo>
                    <a:pt x="135731" y="67866"/>
                  </a:moveTo>
                  <a:cubicBezTo>
                    <a:pt x="135731" y="105348"/>
                    <a:pt x="105347" y="135733"/>
                    <a:pt x="67866" y="135733"/>
                  </a:cubicBezTo>
                  <a:cubicBezTo>
                    <a:pt x="30384" y="135733"/>
                    <a:pt x="0" y="105348"/>
                    <a:pt x="0" y="67866"/>
                  </a:cubicBezTo>
                  <a:cubicBezTo>
                    <a:pt x="0" y="30385"/>
                    <a:pt x="30384" y="0"/>
                    <a:pt x="67866" y="0"/>
                  </a:cubicBezTo>
                  <a:cubicBezTo>
                    <a:pt x="105347" y="0"/>
                    <a:pt x="135731" y="30385"/>
                    <a:pt x="135731" y="67866"/>
                  </a:cubicBezTo>
                  <a:close/>
                </a:path>
              </a:pathLst>
            </a:custGeom>
            <a:grpFill/>
            <a:ln w="1944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84F6B2E-98C9-7A4A-A702-62773F26D000}"/>
                </a:ext>
              </a:extLst>
            </p:cNvPr>
            <p:cNvSpPr/>
            <p:nvPr/>
          </p:nvSpPr>
          <p:spPr>
            <a:xfrm flipH="1">
              <a:off x="4036931" y="3117376"/>
              <a:ext cx="86768" cy="86768"/>
            </a:xfrm>
            <a:custGeom>
              <a:avLst/>
              <a:gdLst>
                <a:gd name="connsiteX0" fmla="*/ 135731 w 135731"/>
                <a:gd name="connsiteY0" fmla="*/ 67866 h 135732"/>
                <a:gd name="connsiteX1" fmla="*/ 67866 w 135731"/>
                <a:gd name="connsiteY1" fmla="*/ 135733 h 135732"/>
                <a:gd name="connsiteX2" fmla="*/ 0 w 135731"/>
                <a:gd name="connsiteY2" fmla="*/ 67866 h 135732"/>
                <a:gd name="connsiteX3" fmla="*/ 67866 w 135731"/>
                <a:gd name="connsiteY3" fmla="*/ 0 h 135732"/>
                <a:gd name="connsiteX4" fmla="*/ 135731 w 135731"/>
                <a:gd name="connsiteY4" fmla="*/ 67866 h 13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 h="135732">
                  <a:moveTo>
                    <a:pt x="135731" y="67866"/>
                  </a:moveTo>
                  <a:cubicBezTo>
                    <a:pt x="135731" y="105348"/>
                    <a:pt x="105347" y="135733"/>
                    <a:pt x="67866" y="135733"/>
                  </a:cubicBezTo>
                  <a:cubicBezTo>
                    <a:pt x="30384" y="135733"/>
                    <a:pt x="0" y="105348"/>
                    <a:pt x="0" y="67866"/>
                  </a:cubicBezTo>
                  <a:cubicBezTo>
                    <a:pt x="0" y="30385"/>
                    <a:pt x="30384" y="0"/>
                    <a:pt x="67866" y="0"/>
                  </a:cubicBezTo>
                  <a:cubicBezTo>
                    <a:pt x="105347" y="0"/>
                    <a:pt x="135731" y="30385"/>
                    <a:pt x="135731" y="67866"/>
                  </a:cubicBezTo>
                  <a:close/>
                </a:path>
              </a:pathLst>
            </a:custGeom>
            <a:grpFill/>
            <a:ln w="1944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B0E5914-2B36-B8B3-210E-7478B84FD386}"/>
                </a:ext>
              </a:extLst>
            </p:cNvPr>
            <p:cNvSpPr/>
            <p:nvPr/>
          </p:nvSpPr>
          <p:spPr>
            <a:xfrm flipH="1">
              <a:off x="4268312" y="3117376"/>
              <a:ext cx="86768" cy="86768"/>
            </a:xfrm>
            <a:custGeom>
              <a:avLst/>
              <a:gdLst>
                <a:gd name="connsiteX0" fmla="*/ 135731 w 135731"/>
                <a:gd name="connsiteY0" fmla="*/ 67866 h 135732"/>
                <a:gd name="connsiteX1" fmla="*/ 67866 w 135731"/>
                <a:gd name="connsiteY1" fmla="*/ 135733 h 135732"/>
                <a:gd name="connsiteX2" fmla="*/ 0 w 135731"/>
                <a:gd name="connsiteY2" fmla="*/ 67866 h 135732"/>
                <a:gd name="connsiteX3" fmla="*/ 67866 w 135731"/>
                <a:gd name="connsiteY3" fmla="*/ 0 h 135732"/>
                <a:gd name="connsiteX4" fmla="*/ 135731 w 135731"/>
                <a:gd name="connsiteY4" fmla="*/ 67866 h 13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 h="135732">
                  <a:moveTo>
                    <a:pt x="135731" y="67866"/>
                  </a:moveTo>
                  <a:cubicBezTo>
                    <a:pt x="135731" y="105348"/>
                    <a:pt x="105347" y="135733"/>
                    <a:pt x="67866" y="135733"/>
                  </a:cubicBezTo>
                  <a:cubicBezTo>
                    <a:pt x="30384" y="135733"/>
                    <a:pt x="0" y="105348"/>
                    <a:pt x="0" y="67866"/>
                  </a:cubicBezTo>
                  <a:cubicBezTo>
                    <a:pt x="0" y="30385"/>
                    <a:pt x="30384" y="0"/>
                    <a:pt x="67866" y="0"/>
                  </a:cubicBezTo>
                  <a:cubicBezTo>
                    <a:pt x="105347" y="0"/>
                    <a:pt x="135731" y="30385"/>
                    <a:pt x="135731" y="67866"/>
                  </a:cubicBezTo>
                  <a:close/>
                </a:path>
              </a:pathLst>
            </a:custGeom>
            <a:grpFill/>
            <a:ln w="19447"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162BD42A-4E28-C398-E410-C0EBCF29F7BD}"/>
              </a:ext>
            </a:extLst>
          </p:cNvPr>
          <p:cNvSpPr>
            <a:spLocks noGrp="1"/>
          </p:cNvSpPr>
          <p:nvPr>
            <p:ph type="sldNum" idx="12"/>
          </p:nvPr>
        </p:nvSpPr>
        <p:spPr/>
        <p:txBody>
          <a:bodyPr/>
          <a:lstStyle/>
          <a:p>
            <a:fld id="{00000000-1234-1234-1234-123412341234}" type="slidenum">
              <a:rPr lang="en" smtClean="0"/>
              <a:pPr/>
              <a:t>6</a:t>
            </a:fld>
            <a:endParaRPr lang="en" dirty="0"/>
          </a:p>
        </p:txBody>
      </p:sp>
    </p:spTree>
    <p:extLst>
      <p:ext uri="{BB962C8B-B14F-4D97-AF65-F5344CB8AC3E}">
        <p14:creationId xmlns:p14="http://schemas.microsoft.com/office/powerpoint/2010/main" val="14953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06EF306-971B-CA11-3ED0-1902490E40D3}"/>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What is Online Accessibility?</a:t>
            </a:r>
          </a:p>
        </p:txBody>
      </p:sp>
      <p:sp>
        <p:nvSpPr>
          <p:cNvPr id="3" name="Subtitle 2">
            <a:extLst>
              <a:ext uri="{FF2B5EF4-FFF2-40B4-BE49-F238E27FC236}">
                <a16:creationId xmlns:a16="http://schemas.microsoft.com/office/drawing/2014/main" id="{DF99CDDD-6AA0-62C3-1148-5E53466673CB}"/>
              </a:ext>
            </a:extLst>
          </p:cNvPr>
          <p:cNvSpPr>
            <a:spLocks noGrp="1"/>
          </p:cNvSpPr>
          <p:nvPr>
            <p:ph type="subTitle" idx="2"/>
          </p:nvPr>
        </p:nvSpPr>
        <p:spPr>
          <a:xfrm>
            <a:off x="571525" y="1371600"/>
            <a:ext cx="7739718" cy="3142500"/>
          </a:xfrm>
        </p:spPr>
        <p:txBody>
          <a:bodyPr/>
          <a:lstStyle/>
          <a:p>
            <a:pPr>
              <a:lnSpc>
                <a:spcPct val="110000"/>
              </a:lnSpc>
              <a:spcAft>
                <a:spcPts val="2400"/>
              </a:spcAft>
            </a:pPr>
            <a:r>
              <a:rPr lang="en-US" sz="2000" dirty="0"/>
              <a:t>Online accessibility means providing people with disabilities “access to information comparable to access available to others.”</a:t>
            </a:r>
          </a:p>
          <a:p>
            <a:pPr algn="ctr">
              <a:lnSpc>
                <a:spcPct val="110000"/>
              </a:lnSpc>
              <a:spcAft>
                <a:spcPts val="600"/>
              </a:spcAft>
            </a:pPr>
            <a:r>
              <a:rPr lang="en-US" b="1" dirty="0">
                <a:solidFill>
                  <a:schemeClr val="accent3">
                    <a:lumMod val="50000"/>
                    <a:lumOff val="50000"/>
                  </a:schemeClr>
                </a:solidFill>
                <a:latin typeface="Arial Black" panose="020B0604020202020204" pitchFamily="34" charset="0"/>
                <a:cs typeface="Arial Black" panose="020B0604020202020204" pitchFamily="34" charset="0"/>
              </a:rPr>
              <a:t>Why does it matter?</a:t>
            </a:r>
          </a:p>
          <a:p>
            <a:pPr>
              <a:lnSpc>
                <a:spcPct val="110000"/>
              </a:lnSpc>
              <a:spcAft>
                <a:spcPts val="4200"/>
              </a:spcAft>
            </a:pPr>
            <a:r>
              <a:rPr lang="en-US" dirty="0"/>
              <a:t>~25% of Americans and an </a:t>
            </a:r>
            <a:r>
              <a:rPr lang="en-US" i="1" dirty="0"/>
              <a:t>estimated</a:t>
            </a:r>
            <a:r>
              <a:rPr lang="en-US" dirty="0"/>
              <a:t> 16% of people in the world live with disabilities.</a:t>
            </a:r>
          </a:p>
          <a:p>
            <a:pPr>
              <a:spcAft>
                <a:spcPts val="600"/>
              </a:spcAft>
            </a:pPr>
            <a:r>
              <a:rPr lang="en-US" sz="1000" i="1" dirty="0">
                <a:solidFill>
                  <a:schemeClr val="tx2">
                    <a:lumMod val="50000"/>
                  </a:schemeClr>
                </a:solidFill>
              </a:rPr>
              <a:t>Sources</a:t>
            </a:r>
            <a:endParaRPr lang="en-US" sz="1100" i="1" dirty="0">
              <a:solidFill>
                <a:schemeClr val="tx2">
                  <a:lumMod val="50000"/>
                </a:schemeClr>
              </a:solidFill>
            </a:endParaRPr>
          </a:p>
          <a:p>
            <a:pPr>
              <a:spcAft>
                <a:spcPts val="600"/>
              </a:spcAft>
            </a:pPr>
            <a:r>
              <a:rPr lang="en-US" sz="1000" dirty="0">
                <a:solidFill>
                  <a:schemeClr val="tx2">
                    <a:lumMod val="50000"/>
                  </a:schemeClr>
                </a:solidFill>
              </a:rPr>
              <a:t>IT Accessibility/Section 508 (2021). </a:t>
            </a:r>
            <a:r>
              <a:rPr lang="en-US" sz="1000" dirty="0" err="1">
                <a:solidFill>
                  <a:schemeClr val="tx2">
                    <a:lumMod val="50000"/>
                  </a:schemeClr>
                </a:solidFill>
              </a:rPr>
              <a:t>www.gsa.gov</a:t>
            </a:r>
            <a:r>
              <a:rPr lang="en-US" sz="1000" dirty="0">
                <a:solidFill>
                  <a:schemeClr val="tx2">
                    <a:lumMod val="50000"/>
                  </a:schemeClr>
                </a:solidFill>
              </a:rPr>
              <a:t>/section508</a:t>
            </a:r>
          </a:p>
          <a:p>
            <a:pPr>
              <a:spcAft>
                <a:spcPts val="600"/>
              </a:spcAft>
            </a:pPr>
            <a:r>
              <a:rPr lang="en-US" sz="1000" dirty="0">
                <a:solidFill>
                  <a:schemeClr val="tx2">
                    <a:lumMod val="50000"/>
                  </a:schemeClr>
                </a:solidFill>
              </a:rPr>
              <a:t>Disability Impacts All of Us (2021). https://www.cdc.gov/ncbddd/disabilityandhealth/infographic-disability-impacts-all.html</a:t>
            </a:r>
          </a:p>
          <a:p>
            <a:pPr>
              <a:spcAft>
                <a:spcPts val="600"/>
              </a:spcAft>
            </a:pPr>
            <a:r>
              <a:rPr lang="en-US" sz="1000" dirty="0">
                <a:solidFill>
                  <a:schemeClr val="tx2">
                    <a:lumMod val="50000"/>
                  </a:schemeClr>
                </a:solidFill>
              </a:rPr>
              <a:t>Disability (2023), World Health Organization. https://</a:t>
            </a:r>
            <a:r>
              <a:rPr lang="en-US" sz="1000" dirty="0" err="1">
                <a:solidFill>
                  <a:schemeClr val="tx2">
                    <a:lumMod val="50000"/>
                  </a:schemeClr>
                </a:solidFill>
              </a:rPr>
              <a:t>www.who.int</a:t>
            </a:r>
            <a:r>
              <a:rPr lang="en-US" sz="1000" dirty="0">
                <a:solidFill>
                  <a:schemeClr val="tx2">
                    <a:lumMod val="50000"/>
                  </a:schemeClr>
                </a:solidFill>
              </a:rPr>
              <a:t>/health-topics/disability</a:t>
            </a:r>
          </a:p>
        </p:txBody>
      </p:sp>
      <p:sp>
        <p:nvSpPr>
          <p:cNvPr id="4" name="Slide Number Placeholder 3">
            <a:extLst>
              <a:ext uri="{FF2B5EF4-FFF2-40B4-BE49-F238E27FC236}">
                <a16:creationId xmlns:a16="http://schemas.microsoft.com/office/drawing/2014/main" id="{3791D132-052D-0826-F55C-DF6886A9FA73}"/>
              </a:ext>
            </a:extLst>
          </p:cNvPr>
          <p:cNvSpPr>
            <a:spLocks noGrp="1"/>
          </p:cNvSpPr>
          <p:nvPr>
            <p:ph type="sldNum" idx="12"/>
          </p:nvPr>
        </p:nvSpPr>
        <p:spPr/>
        <p:txBody>
          <a:bodyPr/>
          <a:lstStyle/>
          <a:p>
            <a:fld id="{00000000-1234-1234-1234-123412341234}" type="slidenum">
              <a:rPr lang="en" smtClean="0"/>
              <a:pPr/>
              <a:t>7</a:t>
            </a:fld>
            <a:endParaRPr lang="en" dirty="0"/>
          </a:p>
        </p:txBody>
      </p:sp>
    </p:spTree>
    <p:extLst>
      <p:ext uri="{BB962C8B-B14F-4D97-AF65-F5344CB8AC3E}">
        <p14:creationId xmlns:p14="http://schemas.microsoft.com/office/powerpoint/2010/main" val="3608810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DC735CF-4BE9-97A7-C078-4EA3073F6CB8}"/>
              </a:ext>
            </a:extLst>
          </p:cNvPr>
          <p:cNvSpPr>
            <a:spLocks noGrp="1"/>
          </p:cNvSpPr>
          <p:nvPr>
            <p:ph type="title" idx="4294967295"/>
          </p:nvPr>
        </p:nvSpPr>
        <p:spPr>
          <a:xfrm>
            <a:off x="571500" y="914400"/>
            <a:ext cx="7616825" cy="339725"/>
          </a:xfrm>
          <a:prstGeom prst="rect">
            <a:avLst/>
          </a:prstGeom>
          <a:noFill/>
          <a:ln>
            <a:noFill/>
            <a:prstDash/>
          </a:ln>
          <a:effectLst/>
        </p:spPr>
        <p:txBody>
          <a:bodyPr rot="0" spcFirstLastPara="1"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chemeClr val="dk2"/>
              </a:buClr>
              <a:buSzPts val="800"/>
              <a:buFont typeface="Proxima Nova"/>
              <a:buNone/>
              <a:tabLst/>
              <a:defRPr/>
            </a:pPr>
            <a:r>
              <a:rPr kumimoji="0" lang="en-US" sz="2400" b="1" i="0" u="none" strike="noStrike" kern="0" cap="none" spc="0" normalizeH="0" baseline="0" noProof="0" dirty="0">
                <a:ln>
                  <a:noFill/>
                </a:ln>
                <a:solidFill>
                  <a:schemeClr val="accent1"/>
                </a:solidFill>
                <a:effectLst/>
                <a:uLnTx/>
                <a:uFillTx/>
                <a:latin typeface="Arial Black" panose="020B0604020202020204" pitchFamily="34" charset="0"/>
                <a:ea typeface="Proxima Nova"/>
                <a:cs typeface="Arial Black" panose="020B0604020202020204" pitchFamily="34" charset="0"/>
                <a:sym typeface="Proxima Nova"/>
              </a:rPr>
              <a:t>ELI5 (Explain Like I’m 5-years-old)</a:t>
            </a:r>
          </a:p>
        </p:txBody>
      </p:sp>
      <p:sp>
        <p:nvSpPr>
          <p:cNvPr id="3" name="Subtitle 2">
            <a:extLst>
              <a:ext uri="{FF2B5EF4-FFF2-40B4-BE49-F238E27FC236}">
                <a16:creationId xmlns:a16="http://schemas.microsoft.com/office/drawing/2014/main" id="{B541A64F-9F62-94CC-2089-0F47B25ADD42}"/>
              </a:ext>
            </a:extLst>
          </p:cNvPr>
          <p:cNvSpPr>
            <a:spLocks noGrp="1"/>
          </p:cNvSpPr>
          <p:nvPr>
            <p:ph type="subTitle" idx="2"/>
          </p:nvPr>
        </p:nvSpPr>
        <p:spPr>
          <a:xfrm>
            <a:off x="571525" y="1371600"/>
            <a:ext cx="4773361" cy="3142500"/>
          </a:xfrm>
        </p:spPr>
        <p:txBody>
          <a:bodyPr/>
          <a:lstStyle/>
          <a:p>
            <a:pPr indent="0">
              <a:spcAft>
                <a:spcPts val="2400"/>
              </a:spcAft>
            </a:pPr>
            <a:r>
              <a:rPr lang="en-US" dirty="0">
                <a:solidFill>
                  <a:schemeClr val="bg2">
                    <a:lumMod val="50000"/>
                  </a:schemeClr>
                </a:solidFill>
              </a:rPr>
              <a:t>ELI5 is a simple, easy-to-understand explanation of a complicated topic, using analogies and simple language, as if explaining it to a five-year-old.</a:t>
            </a:r>
          </a:p>
          <a:p>
            <a:pPr indent="0">
              <a:spcAft>
                <a:spcPts val="2400"/>
              </a:spcAft>
            </a:pPr>
            <a:r>
              <a:rPr lang="en-US" dirty="0">
                <a:solidFill>
                  <a:schemeClr val="bg2">
                    <a:lumMod val="50000"/>
                  </a:schemeClr>
                </a:solidFill>
              </a:rPr>
              <a:t>While not literally for young children, it encourages simplifying complex concepts for a broad audience with limited prior knowledge.</a:t>
            </a:r>
          </a:p>
        </p:txBody>
      </p:sp>
      <p:pic>
        <p:nvPicPr>
          <p:cNvPr id="14" name="Picture 13" descr="Portrait of child smiling">
            <a:extLst>
              <a:ext uri="{FF2B5EF4-FFF2-40B4-BE49-F238E27FC236}">
                <a16:creationId xmlns:a16="http://schemas.microsoft.com/office/drawing/2014/main" id="{B8249F07-123D-D90E-0DE8-E278194D7DAA}"/>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5954647" y="1804466"/>
            <a:ext cx="2178133" cy="2204357"/>
          </a:xfrm>
          <a:prstGeom prst="ellipse">
            <a:avLst/>
          </a:prstGeom>
          <a:ln w="57150">
            <a:solidFill>
              <a:schemeClr val="tx2">
                <a:lumMod val="90000"/>
              </a:schemeClr>
            </a:solidFill>
          </a:ln>
        </p:spPr>
      </p:pic>
      <p:pic>
        <p:nvPicPr>
          <p:cNvPr id="16" name="Picture 15" descr="Portrait of child wearing eyeglasses">
            <a:extLst>
              <a:ext uri="{FF2B5EF4-FFF2-40B4-BE49-F238E27FC236}">
                <a16:creationId xmlns:a16="http://schemas.microsoft.com/office/drawing/2014/main" id="{2CD6AD8A-F7BD-4A94-FCC7-0BFBCD72924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045453" y="3143410"/>
            <a:ext cx="1619103" cy="1730828"/>
          </a:xfrm>
          <a:prstGeom prst="ellipse">
            <a:avLst/>
          </a:prstGeom>
          <a:ln w="57150">
            <a:solidFill>
              <a:schemeClr val="tx2">
                <a:lumMod val="90000"/>
              </a:schemeClr>
            </a:solidFill>
          </a:ln>
        </p:spPr>
      </p:pic>
      <p:pic>
        <p:nvPicPr>
          <p:cNvPr id="18" name="Picture 17" descr="Portrait of person with open mouth">
            <a:extLst>
              <a:ext uri="{FF2B5EF4-FFF2-40B4-BE49-F238E27FC236}">
                <a16:creationId xmlns:a16="http://schemas.microsoft.com/office/drawing/2014/main" id="{ECFBFDEF-BF88-486E-4897-2EA8223EC71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7031020" y="639695"/>
            <a:ext cx="1587518" cy="1681843"/>
          </a:xfrm>
          <a:prstGeom prst="ellipse">
            <a:avLst/>
          </a:prstGeom>
          <a:ln w="57150">
            <a:solidFill>
              <a:schemeClr val="tx2">
                <a:lumMod val="90000"/>
              </a:schemeClr>
            </a:solidFill>
          </a:ln>
        </p:spPr>
      </p:pic>
      <p:sp>
        <p:nvSpPr>
          <p:cNvPr id="4" name="Slide Number Placeholder 3">
            <a:extLst>
              <a:ext uri="{FF2B5EF4-FFF2-40B4-BE49-F238E27FC236}">
                <a16:creationId xmlns:a16="http://schemas.microsoft.com/office/drawing/2014/main" id="{8105B973-06D7-D82A-D67F-EA5DD55B0271}"/>
              </a:ext>
            </a:extLst>
          </p:cNvPr>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512012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201071-98BB-AC2B-EF6F-CEC90DDFFF8C}"/>
              </a:ext>
            </a:extLst>
          </p:cNvPr>
          <p:cNvSpPr>
            <a:spLocks noGrp="1"/>
          </p:cNvSpPr>
          <p:nvPr>
            <p:ph type="ctrTitle"/>
          </p:nvPr>
        </p:nvSpPr>
        <p:spPr>
          <a:xfrm>
            <a:off x="2786063" y="1414462"/>
            <a:ext cx="6057900" cy="1200151"/>
          </a:xfrm>
        </p:spPr>
        <p:txBody>
          <a:bodyPr/>
          <a:lstStyle/>
          <a:p>
            <a:r>
              <a:rPr lang="en-US" sz="4400" dirty="0"/>
              <a:t>The MITRE Chatbot Accessibility Playbook</a:t>
            </a:r>
          </a:p>
        </p:txBody>
      </p:sp>
      <p:pic>
        <p:nvPicPr>
          <p:cNvPr id="7" name="Picture 6" descr="QR code for https://mitre.github.io/chatbot-accessibility-playbook/">
            <a:extLst>
              <a:ext uri="{FF2B5EF4-FFF2-40B4-BE49-F238E27FC236}">
                <a16:creationId xmlns:a16="http://schemas.microsoft.com/office/drawing/2014/main" id="{41ABC651-A0B0-DD89-8381-FB7036E5B6B5}"/>
              </a:ext>
            </a:extLst>
          </p:cNvPr>
          <p:cNvPicPr>
            <a:picLocks noChangeAspect="1"/>
          </p:cNvPicPr>
          <p:nvPr/>
        </p:nvPicPr>
        <p:blipFill>
          <a:blip r:embed="rId2"/>
          <a:stretch>
            <a:fillRect/>
          </a:stretch>
        </p:blipFill>
        <p:spPr>
          <a:xfrm>
            <a:off x="542924" y="342899"/>
            <a:ext cx="2028827" cy="2028827"/>
          </a:xfrm>
          <a:prstGeom prst="rect">
            <a:avLst/>
          </a:prstGeom>
        </p:spPr>
      </p:pic>
      <p:sp>
        <p:nvSpPr>
          <p:cNvPr id="6" name="TextBox 5">
            <a:extLst>
              <a:ext uri="{FF2B5EF4-FFF2-40B4-BE49-F238E27FC236}">
                <a16:creationId xmlns:a16="http://schemas.microsoft.com/office/drawing/2014/main" id="{0B42398F-29C0-74FA-81E7-120384032ED6}"/>
              </a:ext>
            </a:extLst>
          </p:cNvPr>
          <p:cNvSpPr txBox="1"/>
          <p:nvPr/>
        </p:nvSpPr>
        <p:spPr>
          <a:xfrm>
            <a:off x="447675" y="2558138"/>
            <a:ext cx="6496051" cy="1406026"/>
          </a:xfrm>
          <a:prstGeom prst="rect">
            <a:avLst/>
          </a:prstGeom>
          <a:noFill/>
        </p:spPr>
        <p:txBody>
          <a:bodyPr wrap="square" rtlCol="0">
            <a:spAutoFit/>
          </a:bodyPr>
          <a:lstStyle/>
          <a:p>
            <a:pPr>
              <a:lnSpc>
                <a:spcPct val="114000"/>
              </a:lnSpc>
              <a:spcAft>
                <a:spcPts val="600"/>
              </a:spcAft>
            </a:pPr>
            <a:r>
              <a:rPr lang="en-US" dirty="0">
                <a:solidFill>
                  <a:schemeClr val="bg1"/>
                </a:solidFill>
              </a:rPr>
              <a:t>Released May 27, 2022. A MITRE team has created a playbook with guidance on designing and developing accessible chatbots, addressing federal requirements that people with disabilities have access to services and information comparable to those without disabilities.</a:t>
            </a:r>
          </a:p>
          <a:p>
            <a:pPr>
              <a:lnSpc>
                <a:spcPct val="114000"/>
              </a:lnSpc>
              <a:spcAft>
                <a:spcPts val="600"/>
              </a:spcAft>
            </a:pPr>
            <a:r>
              <a:rPr lang="en-US" dirty="0">
                <a:solidFill>
                  <a:schemeClr val="bg1"/>
                </a:solidFill>
              </a:rPr>
              <a:t>https://</a:t>
            </a:r>
            <a:r>
              <a:rPr lang="en-US" dirty="0" err="1">
                <a:solidFill>
                  <a:schemeClr val="bg1"/>
                </a:solidFill>
              </a:rPr>
              <a:t>mitre.github.io</a:t>
            </a:r>
            <a:r>
              <a:rPr lang="en-US" dirty="0">
                <a:solidFill>
                  <a:schemeClr val="bg1"/>
                </a:solidFill>
              </a:rPr>
              <a:t>/chatbot-accessibility-playbook/</a:t>
            </a:r>
          </a:p>
        </p:txBody>
      </p:sp>
      <p:sp>
        <p:nvSpPr>
          <p:cNvPr id="2" name="Slide Number Placeholder 1">
            <a:extLst>
              <a:ext uri="{FF2B5EF4-FFF2-40B4-BE49-F238E27FC236}">
                <a16:creationId xmlns:a16="http://schemas.microsoft.com/office/drawing/2014/main" id="{A408F0DE-4674-1B11-8F75-022A4E033D8D}"/>
              </a:ext>
            </a:extLst>
          </p:cNvPr>
          <p:cNvSpPr>
            <a:spLocks noGrp="1"/>
          </p:cNvSpPr>
          <p:nvPr>
            <p:ph type="sldNum" idx="12"/>
          </p:nvPr>
        </p:nvSpPr>
        <p:spPr/>
        <p:txBody>
          <a:bodyPr/>
          <a:lstStyle/>
          <a:p>
            <a:fld id="{00000000-1234-1234-1234-123412341234}" type="slidenum">
              <a:rPr lang="en" smtClean="0"/>
              <a:pPr/>
              <a:t>9</a:t>
            </a:fld>
            <a:endParaRPr lang="en" dirty="0">
              <a:ea typeface="Proxima Nova"/>
            </a:endParaRPr>
          </a:p>
        </p:txBody>
      </p:sp>
    </p:spTree>
    <p:extLst>
      <p:ext uri="{BB962C8B-B14F-4D97-AF65-F5344CB8AC3E}">
        <p14:creationId xmlns:p14="http://schemas.microsoft.com/office/powerpoint/2010/main" val="2761220548"/>
      </p:ext>
    </p:extLst>
  </p:cSld>
  <p:clrMapOvr>
    <a:masterClrMapping/>
  </p:clrMapOvr>
</p:sld>
</file>

<file path=ppt/theme/theme1.xml><?xml version="1.0" encoding="utf-8"?>
<a:theme xmlns:a="http://schemas.openxmlformats.org/drawingml/2006/main" name="Simple Light">
  <a:themeElements>
    <a:clrScheme name="Simple Light">
      <a:dk1>
        <a:srgbClr val="191919"/>
      </a:dk1>
      <a:lt1>
        <a:srgbClr val="FFFFFF"/>
      </a:lt1>
      <a:dk2>
        <a:srgbClr val="595959"/>
      </a:dk2>
      <a:lt2>
        <a:srgbClr val="F1EFEF"/>
      </a:lt2>
      <a:accent1>
        <a:srgbClr val="A32383"/>
      </a:accent1>
      <a:accent2>
        <a:srgbClr val="ABCCDD"/>
      </a:accent2>
      <a:accent3>
        <a:srgbClr val="22071D"/>
      </a:accent3>
      <a:accent4>
        <a:srgbClr val="263853"/>
      </a:accent4>
      <a:accent5>
        <a:srgbClr val="1B4F8C"/>
      </a:accent5>
      <a:accent6>
        <a:srgbClr val="CE7CA2"/>
      </a:accent6>
      <a:hlink>
        <a:srgbClr val="9900FF"/>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0640761EE2D746BF37D3AF18A34C4C" ma:contentTypeVersion="4" ma:contentTypeDescription="Create a new document." ma:contentTypeScope="" ma:versionID="a3e092a7c92f581d968ed57a557808ec">
  <xsd:schema xmlns:xsd="http://www.w3.org/2001/XMLSchema" xmlns:xs="http://www.w3.org/2001/XMLSchema" xmlns:p="http://schemas.microsoft.com/office/2006/metadata/properties" xmlns:ns2="ffe2c4f1-4183-4e93-b928-9a0bd71e7ccb" targetNamespace="http://schemas.microsoft.com/office/2006/metadata/properties" ma:root="true" ma:fieldsID="a026ab3abee6fec663855799c5923afd" ns2:_="">
    <xsd:import namespace="ffe2c4f1-4183-4e93-b928-9a0bd71e7cc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2c4f1-4183-4e93-b928-9a0bd71e7c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F393F8-2EC4-42C7-9E97-3100EBB1183A}">
  <ds:schemaRefs>
    <ds:schemaRef ds:uri="http://schemas.microsoft.com/sharepoint/v3/contenttype/forms"/>
  </ds:schemaRefs>
</ds:datastoreItem>
</file>

<file path=customXml/itemProps2.xml><?xml version="1.0" encoding="utf-8"?>
<ds:datastoreItem xmlns:ds="http://schemas.openxmlformats.org/officeDocument/2006/customXml" ds:itemID="{66755BF2-AE5A-44EE-B91F-EE1279F3B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2c4f1-4183-4e93-b928-9a0bd71e7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C8D2CF-F2E0-42B2-AA67-1C5F41EC1B1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1937</TotalTime>
  <Words>3206</Words>
  <Application>Microsoft Macintosh PowerPoint</Application>
  <PresentationFormat>On-screen Show (16:9)</PresentationFormat>
  <Paragraphs>188</Paragraphs>
  <Slides>31</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Proxima Nova</vt:lpstr>
      <vt:lpstr>Book Antiqua</vt:lpstr>
      <vt:lpstr>Arial Black</vt:lpstr>
      <vt:lpstr>Courier New</vt:lpstr>
      <vt:lpstr>Proxima Nova Semibold</vt:lpstr>
      <vt:lpstr>Arial</vt:lpstr>
      <vt:lpstr>Simple Light</vt:lpstr>
      <vt:lpstr>GHC Intro</vt:lpstr>
      <vt:lpstr>A Playbook for Accessible Chatbots and AI Agents</vt:lpstr>
      <vt:lpstr>A Playbook for Accessible Chatbots and AI Agents</vt:lpstr>
      <vt:lpstr>Who Are We?</vt:lpstr>
      <vt:lpstr>Coincidentally…</vt:lpstr>
      <vt:lpstr>Definitions</vt:lpstr>
      <vt:lpstr>What is Online Accessibility?</vt:lpstr>
      <vt:lpstr>ELI5 (Explain Like I’m 5-years-old)</vt:lpstr>
      <vt:lpstr>The MITRE Chatbot Accessibility Playbook</vt:lpstr>
      <vt:lpstr>Context</vt:lpstr>
      <vt:lpstr>Current Accessibility Practice</vt:lpstr>
      <vt:lpstr>WCAG Guidelines</vt:lpstr>
      <vt:lpstr>Accessible Chatbot Outcomes</vt:lpstr>
      <vt:lpstr>Key Points</vt:lpstr>
      <vt:lpstr>Solution: The Chatbot Accessibility Playbook</vt:lpstr>
      <vt:lpstr>How to use the Playbook</vt:lpstr>
      <vt:lpstr>Plays</vt:lpstr>
      <vt:lpstr>Play 1. Selecting the chatbot platform</vt:lpstr>
      <vt:lpstr>Play 2. Design the content and the interface</vt:lpstr>
      <vt:lpstr>Play 3. Integrate into host website or smart phone app</vt:lpstr>
      <vt:lpstr>Play 4. Test the chatbot</vt:lpstr>
      <vt:lpstr>More Plays</vt:lpstr>
      <vt:lpstr>What about AI Agents?</vt:lpstr>
      <vt:lpstr>First, what is an AI agent?</vt:lpstr>
      <vt:lpstr>ELI5: What is an AI Agent?</vt:lpstr>
      <vt:lpstr>Here is how your helper works</vt:lpstr>
      <vt:lpstr>How do we design AI agents to be accessible?</vt:lpstr>
      <vt:lpstr>How do we develop accessible AI agents?</vt:lpstr>
      <vt:lpstr>Summary</vt:lpstr>
      <vt:lpstr>Thank you!  ツ</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 Strickland</cp:lastModifiedBy>
  <cp:revision>58</cp:revision>
  <dcterms:modified xsi:type="dcterms:W3CDTF">2025-11-04T01:13:54Z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0x010100E50640761EE2D746BF37D3AF18A34C4C</vt:lpwstr>
  </property>
</Properties>
</file>